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55" r:id="rId2"/>
  </p:sldMasterIdLst>
  <p:notesMasterIdLst>
    <p:notesMasterId r:id="rId30"/>
  </p:notesMasterIdLst>
  <p:sldIdLst>
    <p:sldId id="256" r:id="rId3"/>
    <p:sldId id="257" r:id="rId4"/>
    <p:sldId id="258" r:id="rId5"/>
    <p:sldId id="259" r:id="rId6"/>
    <p:sldId id="260" r:id="rId7"/>
    <p:sldId id="261" r:id="rId8"/>
    <p:sldId id="262" r:id="rId9"/>
    <p:sldId id="284" r:id="rId10"/>
    <p:sldId id="267" r:id="rId11"/>
    <p:sldId id="263" r:id="rId12"/>
    <p:sldId id="264" r:id="rId13"/>
    <p:sldId id="265" r:id="rId14"/>
    <p:sldId id="266" r:id="rId15"/>
    <p:sldId id="268" r:id="rId16"/>
    <p:sldId id="285" r:id="rId17"/>
    <p:sldId id="270" r:id="rId18"/>
    <p:sldId id="271" r:id="rId19"/>
    <p:sldId id="286" r:id="rId20"/>
    <p:sldId id="269" r:id="rId21"/>
    <p:sldId id="273" r:id="rId22"/>
    <p:sldId id="276" r:id="rId23"/>
    <p:sldId id="277" r:id="rId24"/>
    <p:sldId id="278" r:id="rId25"/>
    <p:sldId id="279" r:id="rId26"/>
    <p:sldId id="280" r:id="rId27"/>
    <p:sldId id="281" r:id="rId28"/>
    <p:sldId id="283"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5" roundtripDataSignature="AMtx7mggUFs1SK2QSjooJdwcml6SQs4OW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1489"/>
  </p:normalViewPr>
  <p:slideViewPr>
    <p:cSldViewPr snapToGrid="0" snapToObjects="1">
      <p:cViewPr varScale="1">
        <p:scale>
          <a:sx n="86" d="100"/>
          <a:sy n="86" d="100"/>
        </p:scale>
        <p:origin x="15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customschemas.google.com/relationships/presentationmetadata" Target="meta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wunderground.com/history/daily/us/ca/san-diego/KSAN/date/2019-4-3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Good Evening everybody, </a:t>
            </a:r>
          </a:p>
          <a:p>
            <a:pPr marL="0" lvl="0" indent="0" algn="l" rtl="0">
              <a:lnSpc>
                <a:spcPct val="100000"/>
              </a:lnSpc>
              <a:spcBef>
                <a:spcPts val="0"/>
              </a:spcBef>
              <a:spcAft>
                <a:spcPts val="0"/>
              </a:spcAft>
              <a:buSzPts val="1400"/>
              <a:buNone/>
            </a:pPr>
            <a:r>
              <a:rPr lang="en-US" dirty="0"/>
              <a:t>Fan, </a:t>
            </a:r>
            <a:r>
              <a:rPr lang="en-US" dirty="0" err="1"/>
              <a:t>Pengkun</a:t>
            </a:r>
            <a:r>
              <a:rPr lang="en-US" dirty="0"/>
              <a:t> and I are going to present our project entitled Climate Study for the United States. </a:t>
            </a:r>
            <a:endParaRPr dirty="0"/>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ab4d18d7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g5ab4d18d7c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As we can see, this website provides us a ton load of data for a single day! </a:t>
            </a:r>
          </a:p>
          <a:p>
            <a:pPr marL="0" lvl="0" indent="0" algn="l" rtl="0">
              <a:lnSpc>
                <a:spcPct val="100000"/>
              </a:lnSpc>
              <a:spcBef>
                <a:spcPts val="0"/>
              </a:spcBef>
              <a:spcAft>
                <a:spcPts val="0"/>
              </a:spcAft>
              <a:buSzPts val="1400"/>
              <a:buNone/>
            </a:pPr>
            <a:r>
              <a:rPr lang="en-US" dirty="0"/>
              <a:t>We selected the data from 1990 onwards as the data available was more consistent for all the selected cities. </a:t>
            </a:r>
            <a:endParaRPr dirty="0"/>
          </a:p>
        </p:txBody>
      </p:sp>
      <p:sp>
        <p:nvSpPr>
          <p:cNvPr id="143" name="Google Shape;143;g5ab4d18d7c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ab4d18d7c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5ab4d18d7c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We worked on a few relevant columns such as the day-average temperature, precipitation and weather condition. One of the reasons for selecting these columns was that the data in these columns was more consistent than others.</a:t>
            </a:r>
          </a:p>
          <a:p>
            <a:pPr marL="0" lvl="0" indent="0" algn="l" rtl="0">
              <a:lnSpc>
                <a:spcPct val="100000"/>
              </a:lnSpc>
              <a:spcBef>
                <a:spcPts val="0"/>
              </a:spcBef>
              <a:spcAft>
                <a:spcPts val="0"/>
              </a:spcAft>
              <a:buSzPts val="1400"/>
              <a:buNone/>
            </a:pPr>
            <a:endParaRPr dirty="0"/>
          </a:p>
        </p:txBody>
      </p:sp>
      <p:sp>
        <p:nvSpPr>
          <p:cNvPr id="152" name="Google Shape;152;g5ab4d18d7c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ab5be6871_3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5ab5be6871_3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for some cells where the data was not available, we used the forward fill method from pandas to compensate for the missing data</a:t>
            </a:r>
            <a:endParaRPr dirty="0"/>
          </a:p>
        </p:txBody>
      </p:sp>
      <p:sp>
        <p:nvSpPr>
          <p:cNvPr id="164" name="Google Shape;164;g5ab5be6871_3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ab0f4df4d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4" name="Google Shape;174;g5ab0f4df4d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af79b7ce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5af79b7ce2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Obviously, as we move from South to North (top to bottom in the graphs), we see an expected decrease in temperature. </a:t>
            </a:r>
            <a:endParaRPr dirty="0"/>
          </a:p>
          <a:p>
            <a:pPr marL="0" lvl="0" indent="0" algn="l" rtl="0">
              <a:lnSpc>
                <a:spcPct val="100000"/>
              </a:lnSpc>
              <a:spcBef>
                <a:spcPts val="0"/>
              </a:spcBef>
              <a:spcAft>
                <a:spcPts val="0"/>
              </a:spcAft>
              <a:buSzPts val="1400"/>
              <a:buNone/>
            </a:pPr>
            <a:r>
              <a:rPr lang="en-US" sz="1000" dirty="0">
                <a:latin typeface="Arial"/>
                <a:ea typeface="Arial"/>
                <a:cs typeface="Arial"/>
                <a:sym typeface="Arial"/>
              </a:rPr>
              <a:t>Cities in the same latitude on the east and west coasts (i.e. Boston and Seattle) have roughly the same range of temperature fluctuations.</a:t>
            </a:r>
            <a:endParaRPr sz="1000" dirty="0">
              <a:latin typeface="Arial"/>
              <a:ea typeface="Arial"/>
              <a:cs typeface="Arial"/>
              <a:sym typeface="Arial"/>
            </a:endParaRPr>
          </a:p>
          <a:p>
            <a:pPr marL="457200" lvl="0" indent="-381000" algn="l" rtl="0">
              <a:lnSpc>
                <a:spcPct val="100000"/>
              </a:lnSpc>
              <a:spcBef>
                <a:spcPts val="0"/>
              </a:spcBef>
              <a:spcAft>
                <a:spcPts val="0"/>
              </a:spcAft>
              <a:buClr>
                <a:schemeClr val="dk1"/>
              </a:buClr>
              <a:buSzPts val="2400"/>
              <a:buChar char="-"/>
            </a:pPr>
            <a:r>
              <a:rPr lang="en-US" sz="2400" b="1" dirty="0">
                <a:latin typeface="Arial"/>
                <a:ea typeface="Arial"/>
                <a:cs typeface="Arial"/>
                <a:sym typeface="Arial"/>
              </a:rPr>
              <a:t>Temperatures in all cities show an overall slightly upward trend.</a:t>
            </a:r>
          </a:p>
          <a:p>
            <a:pPr marL="457200" lvl="0" indent="-381000" algn="l" rtl="0">
              <a:lnSpc>
                <a:spcPct val="100000"/>
              </a:lnSpc>
              <a:spcBef>
                <a:spcPts val="0"/>
              </a:spcBef>
              <a:spcAft>
                <a:spcPts val="0"/>
              </a:spcAft>
              <a:buClr>
                <a:schemeClr val="dk1"/>
              </a:buClr>
              <a:buSzPts val="2400"/>
              <a:buChar char="-"/>
            </a:pPr>
            <a:r>
              <a:rPr lang="en-US" sz="2400" b="1" dirty="0">
                <a:latin typeface="Arial"/>
                <a:cs typeface="Arial"/>
                <a:sym typeface="Arial"/>
              </a:rPr>
              <a:t>Average temperature for the cities appears to be correlated, as shown in the next figure:</a:t>
            </a:r>
            <a:endParaRPr dirty="0"/>
          </a:p>
          <a:p>
            <a:pPr marL="0" lvl="0" indent="0" algn="l" rtl="0">
              <a:lnSpc>
                <a:spcPct val="100000"/>
              </a:lnSpc>
              <a:spcBef>
                <a:spcPts val="0"/>
              </a:spcBef>
              <a:spcAft>
                <a:spcPts val="0"/>
              </a:spcAft>
              <a:buSzPts val="1400"/>
              <a:buNone/>
            </a:pPr>
            <a:endParaRPr sz="1000" dirty="0">
              <a:latin typeface="Arial"/>
              <a:ea typeface="Arial"/>
              <a:cs typeface="Arial"/>
              <a:sym typeface="Arial"/>
            </a:endParaRPr>
          </a:p>
        </p:txBody>
      </p:sp>
      <p:sp>
        <p:nvSpPr>
          <p:cNvPr id="191" name="Google Shape;191;g5af79b7ce2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af79b7ce2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5af79b7ce2_1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correlation plot shows how distinctly the average temperature of the cities has been correlated based on the longitude. </a:t>
            </a:r>
            <a:endParaRPr dirty="0"/>
          </a:p>
        </p:txBody>
      </p:sp>
      <p:sp>
        <p:nvSpPr>
          <p:cNvPr id="224" name="Google Shape;224;g5af79b7ce2_1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extLst>
      <p:ext uri="{BB962C8B-B14F-4D97-AF65-F5344CB8AC3E}">
        <p14:creationId xmlns:p14="http://schemas.microsoft.com/office/powerpoint/2010/main" val="4065478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af79b7ce2_1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5af79b7ce2_1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We now move on to the average precipitation comparison. Owing to the arid conditions in Los Angeles and San Diego, the average annual rainfall is very low as compared to the Northern cities. </a:t>
            </a:r>
          </a:p>
          <a:p>
            <a:pPr marL="0" lvl="0" indent="0" algn="l" rtl="0">
              <a:lnSpc>
                <a:spcPct val="100000"/>
              </a:lnSpc>
              <a:spcBef>
                <a:spcPts val="0"/>
              </a:spcBef>
              <a:spcAft>
                <a:spcPts val="0"/>
              </a:spcAft>
              <a:buClr>
                <a:schemeClr val="dk1"/>
              </a:buClr>
              <a:buSzPts val="1100"/>
              <a:buFont typeface="Arial"/>
              <a:buNone/>
            </a:pPr>
            <a:r>
              <a:rPr lang="en-US" dirty="0"/>
              <a:t>We can also see that the effect of arid conditions decrease as we move up north to Seattle.</a:t>
            </a:r>
          </a:p>
          <a:p>
            <a:pPr marL="0" lvl="0" indent="0" algn="l" rtl="0">
              <a:lnSpc>
                <a:spcPct val="100000"/>
              </a:lnSpc>
              <a:spcBef>
                <a:spcPts val="0"/>
              </a:spcBef>
              <a:spcAft>
                <a:spcPts val="0"/>
              </a:spcAft>
              <a:buClr>
                <a:schemeClr val="dk1"/>
              </a:buClr>
              <a:buSzPts val="1100"/>
              <a:buFont typeface="Arial"/>
              <a:buNone/>
            </a:pPr>
            <a:r>
              <a:rPr lang="en-US" dirty="0"/>
              <a:t> </a:t>
            </a:r>
          </a:p>
        </p:txBody>
      </p:sp>
      <p:sp>
        <p:nvSpPr>
          <p:cNvPr id="211" name="Google Shape;211;g5af79b7ce2_1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af79b7ce2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5af79b7ce2_1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East Coast cities receive much heavier rainfall as compared to the west coast cities. Except for the year 1995, there is not a large variation in the average precipitation trend. </a:t>
            </a:r>
            <a:endParaRPr dirty="0"/>
          </a:p>
        </p:txBody>
      </p:sp>
      <p:sp>
        <p:nvSpPr>
          <p:cNvPr id="224" name="Google Shape;224;g5af79b7ce2_1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af79b7ce2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5af79b7ce2_1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Except for the cities close to the Baja Desert, the yearly rainfall trend in the selected cities is pretty much correlated. However, as seen in the previous graphs, East coast receives much higher precipitation than the west coast.</a:t>
            </a:r>
          </a:p>
          <a:p>
            <a:pPr marL="0" lvl="0" indent="0" algn="l" rtl="0">
              <a:lnSpc>
                <a:spcPct val="100000"/>
              </a:lnSpc>
              <a:spcBef>
                <a:spcPts val="0"/>
              </a:spcBef>
              <a:spcAft>
                <a:spcPts val="0"/>
              </a:spcAft>
              <a:buSzPts val="1400"/>
              <a:buNone/>
            </a:pPr>
            <a:endParaRPr lang="en-US" dirty="0"/>
          </a:p>
        </p:txBody>
      </p:sp>
      <p:sp>
        <p:nvSpPr>
          <p:cNvPr id="224" name="Google Shape;224;g5af79b7ce2_1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extLst>
      <p:ext uri="{BB962C8B-B14F-4D97-AF65-F5344CB8AC3E}">
        <p14:creationId xmlns:p14="http://schemas.microsoft.com/office/powerpoint/2010/main" val="2030878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ad697d432_6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5ad697d432_6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5ad697d432_6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3572335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Our presentation has the following order: </a:t>
            </a:r>
          </a:p>
          <a:p>
            <a:pPr marL="228600" lvl="0" indent="-228600" algn="l" rtl="0">
              <a:lnSpc>
                <a:spcPct val="100000"/>
              </a:lnSpc>
              <a:spcBef>
                <a:spcPts val="0"/>
              </a:spcBef>
              <a:spcAft>
                <a:spcPts val="0"/>
              </a:spcAft>
              <a:buSzPts val="1400"/>
              <a:buAutoNum type="arabicPeriod"/>
            </a:pPr>
            <a:r>
              <a:rPr lang="en-US" dirty="0"/>
              <a:t>Introduction </a:t>
            </a:r>
          </a:p>
          <a:p>
            <a:pPr marL="228600" lvl="0" indent="-228600" algn="l" rtl="0">
              <a:lnSpc>
                <a:spcPct val="100000"/>
              </a:lnSpc>
              <a:spcBef>
                <a:spcPts val="0"/>
              </a:spcBef>
              <a:spcAft>
                <a:spcPts val="0"/>
              </a:spcAft>
              <a:buSzPts val="1400"/>
              <a:buAutoNum type="arabicPeriod"/>
            </a:pPr>
            <a:r>
              <a:rPr lang="en-US" dirty="0"/>
              <a:t>Data Collection and Preprocessing</a:t>
            </a:r>
          </a:p>
          <a:p>
            <a:pPr marL="228600" lvl="0" indent="-228600" algn="l" rtl="0">
              <a:lnSpc>
                <a:spcPct val="100000"/>
              </a:lnSpc>
              <a:spcBef>
                <a:spcPts val="0"/>
              </a:spcBef>
              <a:spcAft>
                <a:spcPts val="0"/>
              </a:spcAft>
              <a:buSzPts val="1400"/>
              <a:buAutoNum type="arabicPeriod"/>
            </a:pPr>
            <a:r>
              <a:rPr lang="en-US" dirty="0"/>
              <a:t>Weather comparison between West and East Coast - After which, we take a deep dive into San Diego’s weather</a:t>
            </a:r>
          </a:p>
          <a:p>
            <a:pPr marL="228600" lvl="0" indent="-228600" algn="l" rtl="0">
              <a:lnSpc>
                <a:spcPct val="100000"/>
              </a:lnSpc>
              <a:spcBef>
                <a:spcPts val="0"/>
              </a:spcBef>
              <a:spcAft>
                <a:spcPts val="0"/>
              </a:spcAft>
              <a:buSzPts val="1400"/>
              <a:buAutoNum type="arabicPeriod"/>
            </a:pPr>
            <a:r>
              <a:rPr lang="en-US" dirty="0"/>
              <a:t>Evaluation and further applications</a:t>
            </a:r>
          </a:p>
        </p:txBody>
      </p:sp>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ab0f4df4d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g5ab0f4df4d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5af75f2f7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5af75f2f7a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While we analyzed the yearly weather conditions of San Diego, we found that except mid 1990’s, San Diego’s weather has been pretty consistent for the past 28 years. The city has a lovely weather, being either sunny or clear for almost half of the year. The number of rainy days, let alone stormy days, is very less throughout the year.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p:txBody>
      </p:sp>
      <p:sp>
        <p:nvSpPr>
          <p:cNvPr id="272" name="Google Shape;272;g5af75f2f7a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af79b7ce2_1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5af79b7ce2_1_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plot shows the Monthly temperature of San Diego for the past 28 years as compared with the yearly average.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Through this </a:t>
            </a:r>
            <a:r>
              <a:rPr lang="en-US" dirty="0" err="1"/>
              <a:t>GiF</a:t>
            </a:r>
            <a:r>
              <a:rPr lang="en-US" dirty="0"/>
              <a:t>, we can see that the temperature peaks in the months of August and September. Overall, this graphic shows that the yearly average is on a rise and has gone up by almost 2.5 degrees in this time period.</a:t>
            </a:r>
            <a:endParaRPr dirty="0"/>
          </a:p>
        </p:txBody>
      </p:sp>
      <p:sp>
        <p:nvSpPr>
          <p:cNvPr id="289" name="Google Shape;289;g5af79b7ce2_1_1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af79b7ce2_1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g5af79b7ce2_1_1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b="1" dirty="0">
                <a:latin typeface="Arial"/>
                <a:ea typeface="Arial"/>
                <a:cs typeface="Arial"/>
                <a:sym typeface="Arial"/>
              </a:rPr>
              <a:t>The overall precipitation in San Diego is relatively small, mostly in the autumn and winter seasons.</a:t>
            </a:r>
          </a:p>
          <a:p>
            <a:pPr marL="0" lvl="0" indent="0" algn="l" rtl="0">
              <a:lnSpc>
                <a:spcPct val="100000"/>
              </a:lnSpc>
              <a:spcBef>
                <a:spcPts val="0"/>
              </a:spcBef>
              <a:spcAft>
                <a:spcPts val="0"/>
              </a:spcAft>
              <a:buSzPts val="1400"/>
              <a:buNone/>
            </a:pPr>
            <a:endParaRPr lang="en-US" sz="1000" b="1" dirty="0">
              <a:latin typeface="Arial"/>
              <a:cs typeface="Arial"/>
              <a:sym typeface="Arial"/>
            </a:endParaRPr>
          </a:p>
          <a:p>
            <a:pPr marL="0" lvl="0" indent="0" algn="l" rtl="0">
              <a:lnSpc>
                <a:spcPct val="100000"/>
              </a:lnSpc>
              <a:spcBef>
                <a:spcPts val="0"/>
              </a:spcBef>
              <a:spcAft>
                <a:spcPts val="0"/>
              </a:spcAft>
              <a:buSzPts val="1400"/>
              <a:buNone/>
            </a:pPr>
            <a:r>
              <a:rPr lang="en-US" sz="1000" b="1" dirty="0">
                <a:latin typeface="Arial"/>
                <a:cs typeface="Arial"/>
                <a:sym typeface="Arial"/>
              </a:rPr>
              <a:t>At the same time, by visualizing the monthly precipitation, we can see that San Diego is a city with very small precipitation. But the precipitation data indicates that the year 1991 experienced some really extreme weather in the month of October, in 1991. </a:t>
            </a:r>
            <a:endParaRPr sz="1000" dirty="0"/>
          </a:p>
        </p:txBody>
      </p:sp>
      <p:sp>
        <p:nvSpPr>
          <p:cNvPr id="299" name="Google Shape;299;g5af79b7ce2_1_1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ad697d432_3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5ad697d432_3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n-US" sz="1200" b="1" dirty="0"/>
              <a:t>The average temperature per month in San Diego has fluctuated over the years but shows a slight upward trend overall.</a:t>
            </a:r>
          </a:p>
          <a:p>
            <a:pPr marL="457200" lvl="0" indent="0" algn="l" rtl="0">
              <a:spcBef>
                <a:spcPts val="0"/>
              </a:spcBef>
              <a:spcAft>
                <a:spcPts val="0"/>
              </a:spcAft>
              <a:buNone/>
            </a:pPr>
            <a:endParaRPr lang="en-US" sz="1200" b="1" dirty="0"/>
          </a:p>
          <a:p>
            <a:pPr marL="457200" lvl="0" indent="-381000" algn="l" rtl="0">
              <a:spcBef>
                <a:spcPts val="0"/>
              </a:spcBef>
              <a:spcAft>
                <a:spcPts val="0"/>
              </a:spcAft>
              <a:buSzPts val="2400"/>
              <a:buChar char="-"/>
            </a:pPr>
            <a:r>
              <a:rPr lang="en-US" sz="1200" b="1" dirty="0"/>
              <a:t>The overall precipitation in San Diego is relatively small, mostly in the autumn and winter seasons.</a:t>
            </a:r>
          </a:p>
          <a:p>
            <a:pPr marL="0" lvl="0" indent="0" algn="l" rtl="0">
              <a:spcBef>
                <a:spcPts val="0"/>
              </a:spcBef>
              <a:spcAft>
                <a:spcPts val="0"/>
              </a:spcAft>
              <a:buNone/>
            </a:pPr>
            <a:endParaRPr lang="en-US" sz="1200" b="1" dirty="0"/>
          </a:p>
          <a:p>
            <a:pPr marL="457200" lvl="0" indent="-381000" algn="l" rtl="0">
              <a:spcBef>
                <a:spcPts val="0"/>
              </a:spcBef>
              <a:spcAft>
                <a:spcPts val="0"/>
              </a:spcAft>
              <a:buSzPts val="2400"/>
              <a:buChar char="-"/>
            </a:pPr>
            <a:r>
              <a:rPr lang="en-US" sz="1200" b="1" dirty="0"/>
              <a:t>Overall, San Diego is a city with moderate temperatures, mostly sunny days and less precipitation. </a:t>
            </a:r>
          </a:p>
          <a:p>
            <a:pPr marL="0" lvl="0" indent="0" algn="l" rtl="0">
              <a:lnSpc>
                <a:spcPct val="100000"/>
              </a:lnSpc>
              <a:spcBef>
                <a:spcPts val="0"/>
              </a:spcBef>
              <a:spcAft>
                <a:spcPts val="0"/>
              </a:spcAft>
              <a:buSzPts val="1400"/>
              <a:buNone/>
            </a:pPr>
            <a:endParaRPr dirty="0"/>
          </a:p>
        </p:txBody>
      </p:sp>
      <p:sp>
        <p:nvSpPr>
          <p:cNvPr id="307" name="Google Shape;307;g5ad697d432_3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ab0f4df4d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g5ab0f4df4d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ad697d432_1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ad697d432_1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Show code?</a:t>
            </a:r>
            <a:endParaRPr dirty="0"/>
          </a:p>
        </p:txBody>
      </p:sp>
      <p:sp>
        <p:nvSpPr>
          <p:cNvPr id="322" name="Google Shape;322;g5ad697d432_1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8" name="Google Shape;33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ab0f4df4d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g5ab0f4df4d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We all know that climate change is one of the major problems being faced by mankind today. </a:t>
            </a:r>
          </a:p>
          <a:p>
            <a:pPr marL="0" lvl="0" indent="0" algn="l" rtl="0">
              <a:lnSpc>
                <a:spcPct val="100000"/>
              </a:lnSpc>
              <a:spcBef>
                <a:spcPts val="0"/>
              </a:spcBef>
              <a:spcAft>
                <a:spcPts val="0"/>
              </a:spcAft>
              <a:buSzPts val="1400"/>
              <a:buNone/>
            </a:pPr>
            <a:r>
              <a:rPr lang="en-US" dirty="0"/>
              <a:t>The graphic on the left visualizes how the average temperature of earth has been on a rise for the last 150 years. </a:t>
            </a:r>
            <a:endParaRPr dirty="0"/>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ab5be6871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Through this project, we aim to explore the trends of climatic conditions in the US for the past 3 decades. </a:t>
            </a:r>
          </a:p>
          <a:p>
            <a:pPr marL="0" lvl="0" indent="0" algn="l" rtl="0">
              <a:lnSpc>
                <a:spcPct val="100000"/>
              </a:lnSpc>
              <a:spcBef>
                <a:spcPts val="0"/>
              </a:spcBef>
              <a:spcAft>
                <a:spcPts val="0"/>
              </a:spcAft>
              <a:buSzPts val="1400"/>
              <a:buNone/>
            </a:pPr>
            <a:r>
              <a:rPr lang="en-US" dirty="0"/>
              <a:t>We have selected one of the most populous US cities to build our analysis upon. </a:t>
            </a:r>
          </a:p>
          <a:p>
            <a:pPr marL="0" lvl="0" indent="0" algn="l" rtl="0">
              <a:lnSpc>
                <a:spcPct val="100000"/>
              </a:lnSpc>
              <a:spcBef>
                <a:spcPts val="0"/>
              </a:spcBef>
              <a:spcAft>
                <a:spcPts val="0"/>
              </a:spcAft>
              <a:buSzPts val="1400"/>
              <a:buNone/>
            </a:pPr>
            <a:r>
              <a:rPr lang="en-US" dirty="0"/>
              <a:t>We try to find correlation between Geographical position and different weather aspects before taking a deep dive into San-Diego’s weather study.  </a:t>
            </a:r>
            <a:endParaRPr dirty="0"/>
          </a:p>
        </p:txBody>
      </p:sp>
      <p:sp>
        <p:nvSpPr>
          <p:cNvPr id="118" name="Google Shape;118;g5ab5be6871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ab0f4df4d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1000" b="1" u="sng" dirty="0">
                <a:solidFill>
                  <a:schemeClr val="hlink"/>
                </a:solidFill>
                <a:latin typeface="Arial"/>
                <a:ea typeface="Arial"/>
                <a:cs typeface="Arial"/>
                <a:sym typeface="Arial"/>
                <a:hlinkClick r:id="rId3"/>
              </a:rPr>
              <a:t>link</a:t>
            </a:r>
            <a:endParaRPr sz="1000" b="1" dirty="0">
              <a:latin typeface="Arial"/>
              <a:ea typeface="Arial"/>
              <a:cs typeface="Arial"/>
              <a:sym typeface="Arial"/>
            </a:endParaRPr>
          </a:p>
          <a:p>
            <a:pPr marL="0" lvl="0" indent="0" algn="l" rtl="0">
              <a:lnSpc>
                <a:spcPct val="100000"/>
              </a:lnSpc>
              <a:spcBef>
                <a:spcPts val="0"/>
              </a:spcBef>
              <a:spcAft>
                <a:spcPts val="0"/>
              </a:spcAft>
              <a:buSzPts val="1400"/>
              <a:buNone/>
            </a:pPr>
            <a:r>
              <a:rPr lang="en-US" dirty="0"/>
              <a:t>To collect weather information, a network of sensors is placed at various positions in a city and then the collected data is logged into the weather websites. </a:t>
            </a:r>
          </a:p>
          <a:p>
            <a:pPr marL="0" lvl="0" indent="0" algn="l" rtl="0">
              <a:lnSpc>
                <a:spcPct val="100000"/>
              </a:lnSpc>
              <a:spcBef>
                <a:spcPts val="0"/>
              </a:spcBef>
              <a:spcAft>
                <a:spcPts val="0"/>
              </a:spcAft>
              <a:buSzPts val="1400"/>
              <a:buNone/>
            </a:pPr>
            <a:r>
              <a:rPr lang="en-US" dirty="0"/>
              <a:t>For this project, we formed our own dataset by scraping data from one such website. </a:t>
            </a:r>
            <a:endParaRPr dirty="0"/>
          </a:p>
        </p:txBody>
      </p:sp>
      <p:sp>
        <p:nvSpPr>
          <p:cNvPr id="132" name="Google Shape;132;g5ab0f4df4d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ad55c11e8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g5ad55c11e8_0_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locations selected for the analysis along with the respective sensor location has been summarized in this table. </a:t>
            </a:r>
            <a:endParaRPr dirty="0"/>
          </a:p>
        </p:txBody>
      </p:sp>
      <p:sp>
        <p:nvSpPr>
          <p:cNvPr id="344" name="Google Shape;344;g5ad55c11e8_0_1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2249033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ab5be6871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5ab5be6871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selected cities are spread across the West coast and the East coast of the country.</a:t>
            </a:r>
            <a:endParaRPr dirty="0"/>
          </a:p>
        </p:txBody>
      </p:sp>
      <p:sp>
        <p:nvSpPr>
          <p:cNvPr id="182" name="Google Shape;182;g5ab5be6871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标题幻灯片">
  <p:cSld name="标题幻灯片">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1999" cy="6858000"/>
          </a:xfrm>
          <a:prstGeom prst="rect">
            <a:avLst/>
          </a:prstGeom>
          <a:noFill/>
          <a:ln>
            <a:noFill/>
          </a:ln>
        </p:spPr>
      </p:pic>
      <p:sp>
        <p:nvSpPr>
          <p:cNvPr id="18" name="Google Shape;18;p13"/>
          <p:cNvSpPr txBox="1">
            <a:spLocks noGrp="1"/>
          </p:cNvSpPr>
          <p:nvPr>
            <p:ph type="subTitle" idx="1"/>
          </p:nvPr>
        </p:nvSpPr>
        <p:spPr>
          <a:xfrm>
            <a:off x="4661580" y="2778950"/>
            <a:ext cx="5393418" cy="4449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1000"/>
              </a:spcBef>
              <a:spcAft>
                <a:spcPts val="0"/>
              </a:spcAft>
              <a:buClr>
                <a:schemeClr val="dk1"/>
              </a:buClr>
              <a:buSzPts val="2000"/>
              <a:buNone/>
              <a:defRPr sz="20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13"/>
          <p:cNvSpPr txBox="1">
            <a:spLocks noGrp="1"/>
          </p:cNvSpPr>
          <p:nvPr>
            <p:ph type="ctrTitle"/>
          </p:nvPr>
        </p:nvSpPr>
        <p:spPr>
          <a:xfrm>
            <a:off x="4663168" y="1534535"/>
            <a:ext cx="5393418" cy="12338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3"/>
          <p:cNvSpPr txBox="1">
            <a:spLocks noGrp="1"/>
          </p:cNvSpPr>
          <p:nvPr>
            <p:ph type="body" idx="2"/>
          </p:nvPr>
        </p:nvSpPr>
        <p:spPr>
          <a:xfrm>
            <a:off x="4663168" y="4339468"/>
            <a:ext cx="5393418" cy="2962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500"/>
              <a:buNone/>
              <a:defRPr sz="1500" b="0">
                <a:solidFill>
                  <a:schemeClr val="dk1"/>
                </a:solidFill>
              </a:defRPr>
            </a:lvl1pPr>
            <a:lvl2pPr marL="914400" lvl="1" indent="-228600" algn="l">
              <a:lnSpc>
                <a:spcPct val="90000"/>
              </a:lnSpc>
              <a:spcBef>
                <a:spcPts val="500"/>
              </a:spcBef>
              <a:spcAft>
                <a:spcPts val="0"/>
              </a:spcAft>
              <a:buClr>
                <a:schemeClr val="dk1"/>
              </a:buClr>
              <a:buSzPts val="1600"/>
              <a:buNone/>
              <a:defRPr/>
            </a:lvl2pPr>
            <a:lvl3pPr marL="1371600" lvl="2" indent="-228600" algn="l">
              <a:lnSpc>
                <a:spcPct val="90000"/>
              </a:lnSpc>
              <a:spcBef>
                <a:spcPts val="500"/>
              </a:spcBef>
              <a:spcAft>
                <a:spcPts val="0"/>
              </a:spcAft>
              <a:buClr>
                <a:schemeClr val="dk1"/>
              </a:buClr>
              <a:buSzPts val="1400"/>
              <a:buNone/>
              <a:defRPr/>
            </a:lvl3pPr>
            <a:lvl4pPr marL="1828800" lvl="3" indent="-228600" algn="l">
              <a:lnSpc>
                <a:spcPct val="90000"/>
              </a:lnSpc>
              <a:spcBef>
                <a:spcPts val="500"/>
              </a:spcBef>
              <a:spcAft>
                <a:spcPts val="0"/>
              </a:spcAft>
              <a:buClr>
                <a:schemeClr val="dk1"/>
              </a:buClr>
              <a:buSzPts val="1200"/>
              <a:buNone/>
              <a:defRPr/>
            </a:lvl4pPr>
            <a:lvl5pPr marL="2286000" lvl="4" indent="-228600" algn="l">
              <a:lnSpc>
                <a:spcPct val="9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13"/>
          <p:cNvSpPr txBox="1">
            <a:spLocks noGrp="1"/>
          </p:cNvSpPr>
          <p:nvPr>
            <p:ph type="body" idx="3"/>
          </p:nvPr>
        </p:nvSpPr>
        <p:spPr>
          <a:xfrm>
            <a:off x="4663167" y="4635739"/>
            <a:ext cx="5393418" cy="2962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500"/>
              <a:buNone/>
              <a:defRPr sz="1500" b="0">
                <a:solidFill>
                  <a:schemeClr val="dk1"/>
                </a:solidFill>
              </a:defRPr>
            </a:lvl1pPr>
            <a:lvl2pPr marL="914400" lvl="1" indent="-228600" algn="l">
              <a:lnSpc>
                <a:spcPct val="90000"/>
              </a:lnSpc>
              <a:spcBef>
                <a:spcPts val="500"/>
              </a:spcBef>
              <a:spcAft>
                <a:spcPts val="0"/>
              </a:spcAft>
              <a:buClr>
                <a:schemeClr val="dk1"/>
              </a:buClr>
              <a:buSzPts val="1600"/>
              <a:buNone/>
              <a:defRPr/>
            </a:lvl2pPr>
            <a:lvl3pPr marL="1371600" lvl="2" indent="-228600" algn="l">
              <a:lnSpc>
                <a:spcPct val="90000"/>
              </a:lnSpc>
              <a:spcBef>
                <a:spcPts val="500"/>
              </a:spcBef>
              <a:spcAft>
                <a:spcPts val="0"/>
              </a:spcAft>
              <a:buClr>
                <a:schemeClr val="dk1"/>
              </a:buClr>
              <a:buSzPts val="1400"/>
              <a:buNone/>
              <a:defRPr/>
            </a:lvl3pPr>
            <a:lvl4pPr marL="1828800" lvl="3" indent="-228600" algn="l">
              <a:lnSpc>
                <a:spcPct val="90000"/>
              </a:lnSpc>
              <a:spcBef>
                <a:spcPts val="500"/>
              </a:spcBef>
              <a:spcAft>
                <a:spcPts val="0"/>
              </a:spcAft>
              <a:buClr>
                <a:schemeClr val="dk1"/>
              </a:buClr>
              <a:buSzPts val="1200"/>
              <a:buNone/>
              <a:defRPr/>
            </a:lvl4pPr>
            <a:lvl5pPr marL="2286000" lvl="4" indent="-228600" algn="l">
              <a:lnSpc>
                <a:spcPct val="9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3"/>
          <p:cNvSpPr/>
          <p:nvPr/>
        </p:nvSpPr>
        <p:spPr>
          <a:xfrm>
            <a:off x="4750526" y="3736766"/>
            <a:ext cx="914400" cy="609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仅标题页" type="titleOnly">
  <p:cSld name="TITLE_ONLY">
    <p:spTree>
      <p:nvGrpSpPr>
        <p:cNvPr id="1" name="Shape 67"/>
        <p:cNvGrpSpPr/>
        <p:nvPr/>
      </p:nvGrpSpPr>
      <p:grpSpPr>
        <a:xfrm>
          <a:off x="0" y="0"/>
          <a:ext cx="0" cy="0"/>
          <a:chOff x="0" y="0"/>
          <a:chExt cx="0" cy="0"/>
        </a:xfrm>
      </p:grpSpPr>
      <p:sp>
        <p:nvSpPr>
          <p:cNvPr id="68" name="Google Shape;68;g5af79b7ce2_1_153"/>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2800"/>
              <a:buFont typeface="Arial"/>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9" name="Google Shape;69;g5af79b7ce2_1_153"/>
          <p:cNvSpPr txBox="1">
            <a:spLocks noGrp="1"/>
          </p:cNvSpPr>
          <p:nvPr>
            <p:ph type="dt" idx="10"/>
          </p:nvPr>
        </p:nvSpPr>
        <p:spPr>
          <a:xfrm>
            <a:off x="5401732" y="6240463"/>
            <a:ext cx="1388400" cy="206400"/>
          </a:xfrm>
          <a:prstGeom prst="rect">
            <a:avLst/>
          </a:prstGeom>
          <a:noFill/>
          <a:ln>
            <a:noFill/>
          </a:ln>
        </p:spPr>
        <p:txBody>
          <a:bodyPr spcFirstLastPara="1" wrap="square" lIns="91425" tIns="45700" rIns="91425" bIns="45700" anchor="ctr" anchorCtr="0"/>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0" name="Google Shape;70;g5af79b7ce2_1_153"/>
          <p:cNvSpPr txBox="1">
            <a:spLocks noGrp="1"/>
          </p:cNvSpPr>
          <p:nvPr>
            <p:ph type="ftr" idx="11"/>
          </p:nvPr>
        </p:nvSpPr>
        <p:spPr>
          <a:xfrm>
            <a:off x="669924" y="6240463"/>
            <a:ext cx="4140300" cy="206400"/>
          </a:xfrm>
          <a:prstGeom prst="rect">
            <a:avLst/>
          </a:prstGeom>
          <a:noFill/>
          <a:ln>
            <a:noFill/>
          </a:ln>
        </p:spPr>
        <p:txBody>
          <a:bodyPr spcFirstLastPara="1" wrap="square" lIns="91425" tIns="45700" rIns="91425" bIns="45700" anchor="ctr"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1" name="Google Shape;71;g5af79b7ce2_1_153"/>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末尾幻灯片">
  <p:cSld name="末尾幻灯片">
    <p:spTree>
      <p:nvGrpSpPr>
        <p:cNvPr id="1" name="Shape 72"/>
        <p:cNvGrpSpPr/>
        <p:nvPr/>
      </p:nvGrpSpPr>
      <p:grpSpPr>
        <a:xfrm>
          <a:off x="0" y="0"/>
          <a:ext cx="0" cy="0"/>
          <a:chOff x="0" y="0"/>
          <a:chExt cx="0" cy="0"/>
        </a:xfrm>
      </p:grpSpPr>
      <p:pic>
        <p:nvPicPr>
          <p:cNvPr id="73" name="Google Shape;73;g5af79b7ce2_1_15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4" name="Google Shape;74;g5af79b7ce2_1_158"/>
          <p:cNvSpPr txBox="1">
            <a:spLocks noGrp="1"/>
          </p:cNvSpPr>
          <p:nvPr>
            <p:ph type="ctrTitle"/>
          </p:nvPr>
        </p:nvSpPr>
        <p:spPr>
          <a:xfrm>
            <a:off x="5077779" y="1996176"/>
            <a:ext cx="4914300" cy="16215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Arial"/>
              <a:buNone/>
              <a:defRPr sz="3200">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5" name="Google Shape;75;g5af79b7ce2_1_158"/>
          <p:cNvSpPr txBox="1">
            <a:spLocks noGrp="1"/>
          </p:cNvSpPr>
          <p:nvPr>
            <p:ph type="body" idx="1"/>
          </p:nvPr>
        </p:nvSpPr>
        <p:spPr>
          <a:xfrm>
            <a:off x="5077779" y="4302412"/>
            <a:ext cx="4914300" cy="3108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Clr>
                <a:schemeClr val="dk1"/>
              </a:buClr>
              <a:buSzPts val="1500"/>
              <a:buNone/>
              <a:defRPr sz="1500">
                <a:solidFill>
                  <a:schemeClr val="dk1"/>
                </a:solidFill>
              </a:defRPr>
            </a:lvl1pPr>
            <a:lvl2pPr marL="914400" lvl="1" indent="-355600" algn="l" rtl="0">
              <a:lnSpc>
                <a:spcPct val="90000"/>
              </a:lnSpc>
              <a:spcBef>
                <a:spcPts val="500"/>
              </a:spcBef>
              <a:spcAft>
                <a:spcPts val="0"/>
              </a:spcAft>
              <a:buClr>
                <a:schemeClr val="dk1"/>
              </a:buClr>
              <a:buSzPts val="2000"/>
              <a:buChar char="•"/>
              <a:defRPr sz="2000"/>
            </a:lvl2pPr>
            <a:lvl3pPr marL="1371600" lvl="2" indent="-342900" algn="l" rtl="0">
              <a:lnSpc>
                <a:spcPct val="90000"/>
              </a:lnSpc>
              <a:spcBef>
                <a:spcPts val="500"/>
              </a:spcBef>
              <a:spcAft>
                <a:spcPts val="0"/>
              </a:spcAft>
              <a:buClr>
                <a:schemeClr val="dk1"/>
              </a:buClr>
              <a:buSzPts val="1800"/>
              <a:buChar char="•"/>
              <a:defRPr sz="1800"/>
            </a:lvl3pPr>
            <a:lvl4pPr marL="1828800" lvl="3" indent="-330200" algn="l" rtl="0">
              <a:lnSpc>
                <a:spcPct val="90000"/>
              </a:lnSpc>
              <a:spcBef>
                <a:spcPts val="500"/>
              </a:spcBef>
              <a:spcAft>
                <a:spcPts val="0"/>
              </a:spcAft>
              <a:buClr>
                <a:schemeClr val="dk1"/>
              </a:buClr>
              <a:buSzPts val="1600"/>
              <a:buChar char="•"/>
              <a:defRPr sz="1600"/>
            </a:lvl4pPr>
            <a:lvl5pPr marL="2286000" lvl="4" indent="-330200" algn="l" rtl="0">
              <a:lnSpc>
                <a:spcPct val="90000"/>
              </a:lnSpc>
              <a:spcBef>
                <a:spcPts val="500"/>
              </a:spcBef>
              <a:spcAft>
                <a:spcPts val="0"/>
              </a:spcAft>
              <a:buClr>
                <a:schemeClr val="dk1"/>
              </a:buClr>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6" name="Google Shape;76;g5af79b7ce2_1_158"/>
          <p:cNvSpPr txBox="1">
            <a:spLocks noGrp="1"/>
          </p:cNvSpPr>
          <p:nvPr>
            <p:ph type="body" idx="2"/>
          </p:nvPr>
        </p:nvSpPr>
        <p:spPr>
          <a:xfrm>
            <a:off x="5077780" y="4006141"/>
            <a:ext cx="4914300" cy="296400"/>
          </a:xfrm>
          <a:prstGeom prst="rect">
            <a:avLst/>
          </a:prstGeom>
          <a:noFill/>
          <a:ln>
            <a:noFill/>
          </a:ln>
        </p:spPr>
        <p:txBody>
          <a:bodyPr spcFirstLastPara="1" wrap="square" lIns="91425" tIns="45700" rIns="91425" bIns="45700" anchor="ctr" anchorCtr="0"/>
          <a:lstStyle>
            <a:lvl1pPr marL="457200" lvl="0" indent="-228600" algn="l" rtl="0">
              <a:lnSpc>
                <a:spcPct val="90000"/>
              </a:lnSpc>
              <a:spcBef>
                <a:spcPts val="1000"/>
              </a:spcBef>
              <a:spcAft>
                <a:spcPts val="0"/>
              </a:spcAft>
              <a:buClr>
                <a:schemeClr val="dk1"/>
              </a:buClr>
              <a:buSzPts val="1500"/>
              <a:buNone/>
              <a:defRPr sz="1500" b="0">
                <a:solidFill>
                  <a:schemeClr val="dk1"/>
                </a:solidFill>
              </a:defRPr>
            </a:lvl1pPr>
            <a:lvl2pPr marL="914400" lvl="1" indent="-228600" algn="l" rtl="0">
              <a:lnSpc>
                <a:spcPct val="90000"/>
              </a:lnSpc>
              <a:spcBef>
                <a:spcPts val="500"/>
              </a:spcBef>
              <a:spcAft>
                <a:spcPts val="0"/>
              </a:spcAft>
              <a:buClr>
                <a:schemeClr val="dk1"/>
              </a:buClr>
              <a:buSzPts val="1600"/>
              <a:buNone/>
              <a:defRPr/>
            </a:lvl2pPr>
            <a:lvl3pPr marL="1371600" lvl="2" indent="-228600" algn="l" rtl="0">
              <a:lnSpc>
                <a:spcPct val="90000"/>
              </a:lnSpc>
              <a:spcBef>
                <a:spcPts val="500"/>
              </a:spcBef>
              <a:spcAft>
                <a:spcPts val="0"/>
              </a:spcAft>
              <a:buClr>
                <a:schemeClr val="dk1"/>
              </a:buClr>
              <a:buSzPts val="1400"/>
              <a:buNone/>
              <a:defRPr/>
            </a:lvl3pPr>
            <a:lvl4pPr marL="1828800" lvl="3" indent="-228600" algn="l" rtl="0">
              <a:lnSpc>
                <a:spcPct val="90000"/>
              </a:lnSpc>
              <a:spcBef>
                <a:spcPts val="500"/>
              </a:spcBef>
              <a:spcAft>
                <a:spcPts val="0"/>
              </a:spcAft>
              <a:buClr>
                <a:schemeClr val="dk1"/>
              </a:buClr>
              <a:buSzPts val="1200"/>
              <a:buNone/>
              <a:defRPr/>
            </a:lvl4pPr>
            <a:lvl5pPr marL="2286000" lvl="4" indent="-228600" algn="l" rtl="0">
              <a:lnSpc>
                <a:spcPct val="90000"/>
              </a:lnSpc>
              <a:spcBef>
                <a:spcPts val="500"/>
              </a:spcBef>
              <a:spcAft>
                <a:spcPts val="0"/>
              </a:spcAft>
              <a:buClr>
                <a:schemeClr val="dk1"/>
              </a:buClr>
              <a:buSzPts val="12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77"/>
        <p:cNvGrpSpPr/>
        <p:nvPr/>
      </p:nvGrpSpPr>
      <p:grpSpPr>
        <a:xfrm>
          <a:off x="0" y="0"/>
          <a:ext cx="0" cy="0"/>
          <a:chOff x="0" y="0"/>
          <a:chExt cx="0" cy="0"/>
        </a:xfrm>
      </p:grpSpPr>
      <p:sp>
        <p:nvSpPr>
          <p:cNvPr id="78" name="Google Shape;78;g5af79b7ce2_1_163"/>
          <p:cNvSpPr txBox="1">
            <a:spLocks noGrp="1"/>
          </p:cNvSpPr>
          <p:nvPr>
            <p:ph type="dt" idx="10"/>
          </p:nvPr>
        </p:nvSpPr>
        <p:spPr>
          <a:xfrm>
            <a:off x="5401732" y="6240463"/>
            <a:ext cx="1388400" cy="206400"/>
          </a:xfrm>
          <a:prstGeom prst="rect">
            <a:avLst/>
          </a:prstGeom>
          <a:noFill/>
          <a:ln>
            <a:noFill/>
          </a:ln>
        </p:spPr>
        <p:txBody>
          <a:bodyPr spcFirstLastPara="1" wrap="square" lIns="91425" tIns="45700" rIns="91425" bIns="45700" anchor="ctr" anchorCtr="0"/>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9" name="Google Shape;79;g5af79b7ce2_1_163"/>
          <p:cNvSpPr txBox="1">
            <a:spLocks noGrp="1"/>
          </p:cNvSpPr>
          <p:nvPr>
            <p:ph type="ftr" idx="11"/>
          </p:nvPr>
        </p:nvSpPr>
        <p:spPr>
          <a:xfrm>
            <a:off x="669924" y="6240463"/>
            <a:ext cx="4140300" cy="206400"/>
          </a:xfrm>
          <a:prstGeom prst="rect">
            <a:avLst/>
          </a:prstGeom>
          <a:noFill/>
          <a:ln>
            <a:noFill/>
          </a:ln>
        </p:spPr>
        <p:txBody>
          <a:bodyPr spcFirstLastPara="1" wrap="square" lIns="91425" tIns="45700" rIns="91425" bIns="45700" anchor="ctr"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 name="Google Shape;80;g5af79b7ce2_1_163"/>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g5af79b7ce2_1_163"/>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2800"/>
              <a:buFont typeface="Arial"/>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2" name="Google Shape;82;g5af79b7ce2_1_163"/>
          <p:cNvSpPr txBox="1">
            <a:spLocks noGrp="1"/>
          </p:cNvSpPr>
          <p:nvPr>
            <p:ph type="body" idx="1"/>
          </p:nvPr>
        </p:nvSpPr>
        <p:spPr>
          <a:xfrm>
            <a:off x="669925" y="1130299"/>
            <a:ext cx="10850700" cy="50070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30200" algn="l" rtl="0">
              <a:lnSpc>
                <a:spcPct val="90000"/>
              </a:lnSpc>
              <a:spcBef>
                <a:spcPts val="500"/>
              </a:spcBef>
              <a:spcAft>
                <a:spcPts val="0"/>
              </a:spcAft>
              <a:buClr>
                <a:schemeClr val="dk1"/>
              </a:buClr>
              <a:buSzPts val="1600"/>
              <a:buChar char="•"/>
              <a:defRPr/>
            </a:lvl2pPr>
            <a:lvl3pPr marL="1371600" lvl="2" indent="-317500" algn="l" rtl="0">
              <a:lnSpc>
                <a:spcPct val="90000"/>
              </a:lnSpc>
              <a:spcBef>
                <a:spcPts val="500"/>
              </a:spcBef>
              <a:spcAft>
                <a:spcPts val="0"/>
              </a:spcAft>
              <a:buClr>
                <a:schemeClr val="dk1"/>
              </a:buClr>
              <a:buSzPts val="1400"/>
              <a:buChar char="•"/>
              <a:defRPr/>
            </a:lvl3pPr>
            <a:lvl4pPr marL="1828800" lvl="3" indent="-304800" algn="l" rtl="0">
              <a:lnSpc>
                <a:spcPct val="90000"/>
              </a:lnSpc>
              <a:spcBef>
                <a:spcPts val="500"/>
              </a:spcBef>
              <a:spcAft>
                <a:spcPts val="0"/>
              </a:spcAft>
              <a:buClr>
                <a:schemeClr val="dk1"/>
              </a:buClr>
              <a:buSzPts val="1200"/>
              <a:buChar char="•"/>
              <a:defRPr/>
            </a:lvl4pPr>
            <a:lvl5pPr marL="2286000" lvl="4" indent="-304800" algn="l" rtl="0">
              <a:lnSpc>
                <a:spcPct val="90000"/>
              </a:lnSpc>
              <a:spcBef>
                <a:spcPts val="500"/>
              </a:spcBef>
              <a:spcAft>
                <a:spcPts val="0"/>
              </a:spcAft>
              <a:buClr>
                <a:schemeClr val="dk1"/>
              </a:buClr>
              <a:buSzPts val="12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空白" type="blank">
  <p:cSld name="BLANK">
    <p:spTree>
      <p:nvGrpSpPr>
        <p:cNvPr id="1" name="Shape 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节标题" type="secHead">
  <p:cSld name="SECTION_HEADER">
    <p:spTree>
      <p:nvGrpSpPr>
        <p:cNvPr id="1" name="Shape 24"/>
        <p:cNvGrpSpPr/>
        <p:nvPr/>
      </p:nvGrpSpPr>
      <p:grpSpPr>
        <a:xfrm>
          <a:off x="0" y="0"/>
          <a:ext cx="0" cy="0"/>
          <a:chOff x="0" y="0"/>
          <a:chExt cx="0" cy="0"/>
        </a:xfrm>
      </p:grpSpPr>
      <p:pic>
        <p:nvPicPr>
          <p:cNvPr id="25" name="Google Shape;25;p15"/>
          <p:cNvPicPr preferRelativeResize="0"/>
          <p:nvPr/>
        </p:nvPicPr>
        <p:blipFill rotWithShape="1">
          <a:blip r:embed="rId2">
            <a:alphaModFix/>
          </a:blip>
          <a:srcRect/>
          <a:stretch/>
        </p:blipFill>
        <p:spPr>
          <a:xfrm flipH="1">
            <a:off x="0" y="0"/>
            <a:ext cx="12191999" cy="6858000"/>
          </a:xfrm>
          <a:prstGeom prst="rect">
            <a:avLst/>
          </a:prstGeom>
          <a:noFill/>
          <a:ln>
            <a:noFill/>
          </a:ln>
        </p:spPr>
      </p:pic>
      <p:sp>
        <p:nvSpPr>
          <p:cNvPr id="26" name="Google Shape;26;p15"/>
          <p:cNvSpPr/>
          <p:nvPr/>
        </p:nvSpPr>
        <p:spPr>
          <a:xfrm>
            <a:off x="0" y="3176"/>
            <a:ext cx="12192000" cy="6848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 name="Google Shape;27;p15"/>
          <p:cNvSpPr/>
          <p:nvPr/>
        </p:nvSpPr>
        <p:spPr>
          <a:xfrm>
            <a:off x="-1343025" y="2547938"/>
            <a:ext cx="438150" cy="68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 name="Google Shape;28;p15"/>
          <p:cNvSpPr txBox="1">
            <a:spLocks noGrp="1"/>
          </p:cNvSpPr>
          <p:nvPr>
            <p:ph type="title"/>
          </p:nvPr>
        </p:nvSpPr>
        <p:spPr>
          <a:xfrm>
            <a:off x="2878644" y="1328738"/>
            <a:ext cx="5419185" cy="8953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Arial"/>
              <a:buNone/>
              <a:defRPr sz="2400" b="1">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2879760" y="2224088"/>
            <a:ext cx="5419185" cy="101562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100"/>
              <a:buNone/>
              <a:defRPr sz="11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仅标题页" type="titleOnly">
  <p:cSld name="TITLE_ONLY">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6"/>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6"/>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6"/>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末尾幻灯片">
  <p:cSld name="末尾幻灯片">
    <p:spTree>
      <p:nvGrpSpPr>
        <p:cNvPr id="1" name="Shape 35"/>
        <p:cNvGrpSpPr/>
        <p:nvPr/>
      </p:nvGrpSpPr>
      <p:grpSpPr>
        <a:xfrm>
          <a:off x="0" y="0"/>
          <a:ext cx="0" cy="0"/>
          <a:chOff x="0" y="0"/>
          <a:chExt cx="0" cy="0"/>
        </a:xfrm>
      </p:grpSpPr>
      <p:pic>
        <p:nvPicPr>
          <p:cNvPr id="36" name="Google Shape;36;p17"/>
          <p:cNvPicPr preferRelativeResize="0"/>
          <p:nvPr/>
        </p:nvPicPr>
        <p:blipFill rotWithShape="1">
          <a:blip r:embed="rId2">
            <a:alphaModFix/>
          </a:blip>
          <a:srcRect/>
          <a:stretch/>
        </p:blipFill>
        <p:spPr>
          <a:xfrm>
            <a:off x="0" y="0"/>
            <a:ext cx="12191999" cy="6858000"/>
          </a:xfrm>
          <a:prstGeom prst="rect">
            <a:avLst/>
          </a:prstGeom>
          <a:noFill/>
          <a:ln>
            <a:noFill/>
          </a:ln>
        </p:spPr>
      </p:pic>
      <p:sp>
        <p:nvSpPr>
          <p:cNvPr id="37" name="Google Shape;37;p17"/>
          <p:cNvSpPr txBox="1">
            <a:spLocks noGrp="1"/>
          </p:cNvSpPr>
          <p:nvPr>
            <p:ph type="ctrTitle"/>
          </p:nvPr>
        </p:nvSpPr>
        <p:spPr>
          <a:xfrm>
            <a:off x="5077779" y="1996176"/>
            <a:ext cx="4914378" cy="162150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7"/>
          <p:cNvSpPr txBox="1">
            <a:spLocks noGrp="1"/>
          </p:cNvSpPr>
          <p:nvPr>
            <p:ph type="body" idx="1"/>
          </p:nvPr>
        </p:nvSpPr>
        <p:spPr>
          <a:xfrm>
            <a:off x="5077779" y="4302412"/>
            <a:ext cx="4914378" cy="3108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500"/>
              <a:buNone/>
              <a:defRPr sz="1500">
                <a:solidFill>
                  <a:schemeClr val="dk1"/>
                </a:solidFill>
              </a:defRPr>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7"/>
          <p:cNvSpPr txBox="1">
            <a:spLocks noGrp="1"/>
          </p:cNvSpPr>
          <p:nvPr>
            <p:ph type="body" idx="2"/>
          </p:nvPr>
        </p:nvSpPr>
        <p:spPr>
          <a:xfrm>
            <a:off x="5077780" y="4006141"/>
            <a:ext cx="4914378" cy="2962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500"/>
              <a:buNone/>
              <a:defRPr sz="1500" b="0">
                <a:solidFill>
                  <a:schemeClr val="dk1"/>
                </a:solidFill>
              </a:defRPr>
            </a:lvl1pPr>
            <a:lvl2pPr marL="914400" lvl="1" indent="-228600" algn="l">
              <a:lnSpc>
                <a:spcPct val="90000"/>
              </a:lnSpc>
              <a:spcBef>
                <a:spcPts val="500"/>
              </a:spcBef>
              <a:spcAft>
                <a:spcPts val="0"/>
              </a:spcAft>
              <a:buClr>
                <a:schemeClr val="dk1"/>
              </a:buClr>
              <a:buSzPts val="1600"/>
              <a:buNone/>
              <a:defRPr/>
            </a:lvl2pPr>
            <a:lvl3pPr marL="1371600" lvl="2" indent="-228600" algn="l">
              <a:lnSpc>
                <a:spcPct val="90000"/>
              </a:lnSpc>
              <a:spcBef>
                <a:spcPts val="500"/>
              </a:spcBef>
              <a:spcAft>
                <a:spcPts val="0"/>
              </a:spcAft>
              <a:buClr>
                <a:schemeClr val="dk1"/>
              </a:buClr>
              <a:buSzPts val="1400"/>
              <a:buNone/>
              <a:defRPr/>
            </a:lvl3pPr>
            <a:lvl4pPr marL="1828800" lvl="3" indent="-228600" algn="l">
              <a:lnSpc>
                <a:spcPct val="90000"/>
              </a:lnSpc>
              <a:spcBef>
                <a:spcPts val="500"/>
              </a:spcBef>
              <a:spcAft>
                <a:spcPts val="0"/>
              </a:spcAft>
              <a:buClr>
                <a:schemeClr val="dk1"/>
              </a:buClr>
              <a:buSzPts val="1200"/>
              <a:buNone/>
              <a:defRPr/>
            </a:lvl4pPr>
            <a:lvl5pPr marL="2286000" lvl="4" indent="-228600" algn="l">
              <a:lnSpc>
                <a:spcPct val="9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40"/>
        <p:cNvGrpSpPr/>
        <p:nvPr/>
      </p:nvGrpSpPr>
      <p:grpSpPr>
        <a:xfrm>
          <a:off x="0" y="0"/>
          <a:ext cx="0" cy="0"/>
          <a:chOff x="0" y="0"/>
          <a:chExt cx="0" cy="0"/>
        </a:xfrm>
      </p:grpSpPr>
      <p:sp>
        <p:nvSpPr>
          <p:cNvPr id="41" name="Google Shape;41;p18"/>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8"/>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8"/>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18"/>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8"/>
          <p:cNvSpPr txBox="1">
            <a:spLocks noGrp="1"/>
          </p:cNvSpPr>
          <p:nvPr>
            <p:ph type="body" idx="1"/>
          </p:nvPr>
        </p:nvSpPr>
        <p:spPr>
          <a:xfrm>
            <a:off x="669925" y="1130299"/>
            <a:ext cx="10850563" cy="50069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30200" algn="l">
              <a:lnSpc>
                <a:spcPct val="90000"/>
              </a:lnSpc>
              <a:spcBef>
                <a:spcPts val="500"/>
              </a:spcBef>
              <a:spcAft>
                <a:spcPts val="0"/>
              </a:spcAft>
              <a:buClr>
                <a:schemeClr val="dk1"/>
              </a:buClr>
              <a:buSzPts val="1600"/>
              <a:buChar char="•"/>
              <a:defRPr/>
            </a:lvl2pPr>
            <a:lvl3pPr marL="1371600" lvl="2" indent="-317500" algn="l">
              <a:lnSpc>
                <a:spcPct val="90000"/>
              </a:lnSpc>
              <a:spcBef>
                <a:spcPts val="500"/>
              </a:spcBef>
              <a:spcAft>
                <a:spcPts val="0"/>
              </a:spcAft>
              <a:buClr>
                <a:schemeClr val="dk1"/>
              </a:buClr>
              <a:buSzPts val="1400"/>
              <a:buChar char="•"/>
              <a:defRPr/>
            </a:lvl3pPr>
            <a:lvl4pPr marL="1828800" lvl="3" indent="-304800" algn="l">
              <a:lnSpc>
                <a:spcPct val="90000"/>
              </a:lnSpc>
              <a:spcBef>
                <a:spcPts val="500"/>
              </a:spcBef>
              <a:spcAft>
                <a:spcPts val="0"/>
              </a:spcAft>
              <a:buClr>
                <a:schemeClr val="dk1"/>
              </a:buClr>
              <a:buSzPts val="1200"/>
              <a:buChar char="•"/>
              <a:defRPr/>
            </a:lvl4pPr>
            <a:lvl5pPr marL="2286000" lvl="4" indent="-304800" algn="l">
              <a:lnSpc>
                <a:spcPct val="90000"/>
              </a:lnSpc>
              <a:spcBef>
                <a:spcPts val="5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标题幻灯片">
  <p:cSld name="标题幻灯片">
    <p:spTree>
      <p:nvGrpSpPr>
        <p:cNvPr id="1" name="Shape 53"/>
        <p:cNvGrpSpPr/>
        <p:nvPr/>
      </p:nvGrpSpPr>
      <p:grpSpPr>
        <a:xfrm>
          <a:off x="0" y="0"/>
          <a:ext cx="0" cy="0"/>
          <a:chOff x="0" y="0"/>
          <a:chExt cx="0" cy="0"/>
        </a:xfrm>
      </p:grpSpPr>
      <p:pic>
        <p:nvPicPr>
          <p:cNvPr id="54" name="Google Shape;54;g5af79b7ce2_1_13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5" name="Google Shape;55;g5af79b7ce2_1_139"/>
          <p:cNvSpPr txBox="1">
            <a:spLocks noGrp="1"/>
          </p:cNvSpPr>
          <p:nvPr>
            <p:ph type="subTitle" idx="1"/>
          </p:nvPr>
        </p:nvSpPr>
        <p:spPr>
          <a:xfrm>
            <a:off x="4661580" y="2778950"/>
            <a:ext cx="5393400" cy="444900"/>
          </a:xfrm>
          <a:prstGeom prst="rect">
            <a:avLst/>
          </a:prstGeom>
          <a:noFill/>
          <a:ln>
            <a:noFill/>
          </a:ln>
        </p:spPr>
        <p:txBody>
          <a:bodyPr spcFirstLastPara="1" wrap="square" lIns="91425" tIns="45700" rIns="91425" bIns="45700" anchor="ctr" anchorCtr="0"/>
          <a:lstStyle>
            <a:lvl1pPr lvl="0" algn="l" rtl="0">
              <a:lnSpc>
                <a:spcPct val="90000"/>
              </a:lnSpc>
              <a:spcBef>
                <a:spcPts val="1000"/>
              </a:spcBef>
              <a:spcAft>
                <a:spcPts val="0"/>
              </a:spcAft>
              <a:buClr>
                <a:schemeClr val="dk1"/>
              </a:buClr>
              <a:buSzPts val="2000"/>
              <a:buNone/>
              <a:defRPr sz="2000">
                <a:solidFill>
                  <a:schemeClr val="dk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56" name="Google Shape;56;g5af79b7ce2_1_139"/>
          <p:cNvSpPr txBox="1">
            <a:spLocks noGrp="1"/>
          </p:cNvSpPr>
          <p:nvPr>
            <p:ph type="ctrTitle"/>
          </p:nvPr>
        </p:nvSpPr>
        <p:spPr>
          <a:xfrm>
            <a:off x="4663168" y="1534535"/>
            <a:ext cx="5393400" cy="12339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4000"/>
              <a:buFont typeface="Arial"/>
              <a:buNone/>
              <a:defRPr sz="4000">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7" name="Google Shape;57;g5af79b7ce2_1_139"/>
          <p:cNvSpPr txBox="1">
            <a:spLocks noGrp="1"/>
          </p:cNvSpPr>
          <p:nvPr>
            <p:ph type="body" idx="2"/>
          </p:nvPr>
        </p:nvSpPr>
        <p:spPr>
          <a:xfrm>
            <a:off x="4663168" y="4339468"/>
            <a:ext cx="5393400" cy="296400"/>
          </a:xfrm>
          <a:prstGeom prst="rect">
            <a:avLst/>
          </a:prstGeom>
          <a:noFill/>
          <a:ln>
            <a:noFill/>
          </a:ln>
        </p:spPr>
        <p:txBody>
          <a:bodyPr spcFirstLastPara="1" wrap="square" lIns="91425" tIns="45700" rIns="91425" bIns="45700" anchor="ctr" anchorCtr="0"/>
          <a:lstStyle>
            <a:lvl1pPr marL="457200" lvl="0" indent="-228600" algn="l" rtl="0">
              <a:lnSpc>
                <a:spcPct val="90000"/>
              </a:lnSpc>
              <a:spcBef>
                <a:spcPts val="1000"/>
              </a:spcBef>
              <a:spcAft>
                <a:spcPts val="0"/>
              </a:spcAft>
              <a:buClr>
                <a:schemeClr val="dk1"/>
              </a:buClr>
              <a:buSzPts val="1500"/>
              <a:buNone/>
              <a:defRPr sz="1500" b="0">
                <a:solidFill>
                  <a:schemeClr val="dk1"/>
                </a:solidFill>
              </a:defRPr>
            </a:lvl1pPr>
            <a:lvl2pPr marL="914400" lvl="1" indent="-228600" algn="l" rtl="0">
              <a:lnSpc>
                <a:spcPct val="90000"/>
              </a:lnSpc>
              <a:spcBef>
                <a:spcPts val="500"/>
              </a:spcBef>
              <a:spcAft>
                <a:spcPts val="0"/>
              </a:spcAft>
              <a:buClr>
                <a:schemeClr val="dk1"/>
              </a:buClr>
              <a:buSzPts val="1600"/>
              <a:buNone/>
              <a:defRPr/>
            </a:lvl2pPr>
            <a:lvl3pPr marL="1371600" lvl="2" indent="-228600" algn="l" rtl="0">
              <a:lnSpc>
                <a:spcPct val="90000"/>
              </a:lnSpc>
              <a:spcBef>
                <a:spcPts val="500"/>
              </a:spcBef>
              <a:spcAft>
                <a:spcPts val="0"/>
              </a:spcAft>
              <a:buClr>
                <a:schemeClr val="dk1"/>
              </a:buClr>
              <a:buSzPts val="1400"/>
              <a:buNone/>
              <a:defRPr/>
            </a:lvl3pPr>
            <a:lvl4pPr marL="1828800" lvl="3" indent="-228600" algn="l" rtl="0">
              <a:lnSpc>
                <a:spcPct val="90000"/>
              </a:lnSpc>
              <a:spcBef>
                <a:spcPts val="500"/>
              </a:spcBef>
              <a:spcAft>
                <a:spcPts val="0"/>
              </a:spcAft>
              <a:buClr>
                <a:schemeClr val="dk1"/>
              </a:buClr>
              <a:buSzPts val="1200"/>
              <a:buNone/>
              <a:defRPr/>
            </a:lvl4pPr>
            <a:lvl5pPr marL="2286000" lvl="4" indent="-228600" algn="l" rtl="0">
              <a:lnSpc>
                <a:spcPct val="90000"/>
              </a:lnSpc>
              <a:spcBef>
                <a:spcPts val="500"/>
              </a:spcBef>
              <a:spcAft>
                <a:spcPts val="0"/>
              </a:spcAft>
              <a:buClr>
                <a:schemeClr val="dk1"/>
              </a:buClr>
              <a:buSzPts val="12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8" name="Google Shape;58;g5af79b7ce2_1_139"/>
          <p:cNvSpPr txBox="1">
            <a:spLocks noGrp="1"/>
          </p:cNvSpPr>
          <p:nvPr>
            <p:ph type="body" idx="3"/>
          </p:nvPr>
        </p:nvSpPr>
        <p:spPr>
          <a:xfrm>
            <a:off x="4663167" y="4635739"/>
            <a:ext cx="5393400" cy="296400"/>
          </a:xfrm>
          <a:prstGeom prst="rect">
            <a:avLst/>
          </a:prstGeom>
          <a:noFill/>
          <a:ln>
            <a:noFill/>
          </a:ln>
        </p:spPr>
        <p:txBody>
          <a:bodyPr spcFirstLastPara="1" wrap="square" lIns="91425" tIns="45700" rIns="91425" bIns="45700" anchor="ctr" anchorCtr="0"/>
          <a:lstStyle>
            <a:lvl1pPr marL="457200" lvl="0" indent="-228600" algn="l" rtl="0">
              <a:lnSpc>
                <a:spcPct val="90000"/>
              </a:lnSpc>
              <a:spcBef>
                <a:spcPts val="1000"/>
              </a:spcBef>
              <a:spcAft>
                <a:spcPts val="0"/>
              </a:spcAft>
              <a:buClr>
                <a:schemeClr val="dk1"/>
              </a:buClr>
              <a:buSzPts val="1500"/>
              <a:buNone/>
              <a:defRPr sz="1500" b="0">
                <a:solidFill>
                  <a:schemeClr val="dk1"/>
                </a:solidFill>
              </a:defRPr>
            </a:lvl1pPr>
            <a:lvl2pPr marL="914400" lvl="1" indent="-228600" algn="l" rtl="0">
              <a:lnSpc>
                <a:spcPct val="90000"/>
              </a:lnSpc>
              <a:spcBef>
                <a:spcPts val="500"/>
              </a:spcBef>
              <a:spcAft>
                <a:spcPts val="0"/>
              </a:spcAft>
              <a:buClr>
                <a:schemeClr val="dk1"/>
              </a:buClr>
              <a:buSzPts val="1600"/>
              <a:buNone/>
              <a:defRPr/>
            </a:lvl2pPr>
            <a:lvl3pPr marL="1371600" lvl="2" indent="-228600" algn="l" rtl="0">
              <a:lnSpc>
                <a:spcPct val="90000"/>
              </a:lnSpc>
              <a:spcBef>
                <a:spcPts val="500"/>
              </a:spcBef>
              <a:spcAft>
                <a:spcPts val="0"/>
              </a:spcAft>
              <a:buClr>
                <a:schemeClr val="dk1"/>
              </a:buClr>
              <a:buSzPts val="1400"/>
              <a:buNone/>
              <a:defRPr/>
            </a:lvl3pPr>
            <a:lvl4pPr marL="1828800" lvl="3" indent="-228600" algn="l" rtl="0">
              <a:lnSpc>
                <a:spcPct val="90000"/>
              </a:lnSpc>
              <a:spcBef>
                <a:spcPts val="500"/>
              </a:spcBef>
              <a:spcAft>
                <a:spcPts val="0"/>
              </a:spcAft>
              <a:buClr>
                <a:schemeClr val="dk1"/>
              </a:buClr>
              <a:buSzPts val="1200"/>
              <a:buNone/>
              <a:defRPr/>
            </a:lvl4pPr>
            <a:lvl5pPr marL="2286000" lvl="4" indent="-228600" algn="l" rtl="0">
              <a:lnSpc>
                <a:spcPct val="90000"/>
              </a:lnSpc>
              <a:spcBef>
                <a:spcPts val="500"/>
              </a:spcBef>
              <a:spcAft>
                <a:spcPts val="0"/>
              </a:spcAft>
              <a:buClr>
                <a:schemeClr val="dk1"/>
              </a:buClr>
              <a:buSzPts val="12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9" name="Google Shape;59;g5af79b7ce2_1_139"/>
          <p:cNvSpPr/>
          <p:nvPr/>
        </p:nvSpPr>
        <p:spPr>
          <a:xfrm>
            <a:off x="4750526" y="3736766"/>
            <a:ext cx="914400" cy="60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空白" type="blank">
  <p:cSld name="BLANK">
    <p:spTree>
      <p:nvGrpSpPr>
        <p:cNvPr id="1" name="Shape 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节标题" type="secHead">
  <p:cSld name="SECTION_HEADER">
    <p:spTree>
      <p:nvGrpSpPr>
        <p:cNvPr id="1" name="Shape 61"/>
        <p:cNvGrpSpPr/>
        <p:nvPr/>
      </p:nvGrpSpPr>
      <p:grpSpPr>
        <a:xfrm>
          <a:off x="0" y="0"/>
          <a:ext cx="0" cy="0"/>
          <a:chOff x="0" y="0"/>
          <a:chExt cx="0" cy="0"/>
        </a:xfrm>
      </p:grpSpPr>
      <p:pic>
        <p:nvPicPr>
          <p:cNvPr id="62" name="Google Shape;62;g5af79b7ce2_1_147"/>
          <p:cNvPicPr preferRelativeResize="0"/>
          <p:nvPr/>
        </p:nvPicPr>
        <p:blipFill rotWithShape="1">
          <a:blip r:embed="rId2">
            <a:alphaModFix/>
          </a:blip>
          <a:srcRect/>
          <a:stretch/>
        </p:blipFill>
        <p:spPr>
          <a:xfrm flipH="1">
            <a:off x="-1" y="0"/>
            <a:ext cx="12192000" cy="6858000"/>
          </a:xfrm>
          <a:prstGeom prst="rect">
            <a:avLst/>
          </a:prstGeom>
          <a:noFill/>
          <a:ln>
            <a:noFill/>
          </a:ln>
        </p:spPr>
      </p:pic>
      <p:sp>
        <p:nvSpPr>
          <p:cNvPr id="63" name="Google Shape;63;g5af79b7ce2_1_147"/>
          <p:cNvSpPr/>
          <p:nvPr/>
        </p:nvSpPr>
        <p:spPr>
          <a:xfrm>
            <a:off x="0" y="3176"/>
            <a:ext cx="12192000" cy="684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 name="Google Shape;64;g5af79b7ce2_1_147"/>
          <p:cNvSpPr/>
          <p:nvPr/>
        </p:nvSpPr>
        <p:spPr>
          <a:xfrm>
            <a:off x="-1343025" y="2547938"/>
            <a:ext cx="438300" cy="68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 name="Google Shape;65;g5af79b7ce2_1_147"/>
          <p:cNvSpPr txBox="1">
            <a:spLocks noGrp="1"/>
          </p:cNvSpPr>
          <p:nvPr>
            <p:ph type="title"/>
          </p:nvPr>
        </p:nvSpPr>
        <p:spPr>
          <a:xfrm>
            <a:off x="2878644" y="1328738"/>
            <a:ext cx="5419200" cy="8952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2400"/>
              <a:buFont typeface="Arial"/>
              <a:buNone/>
              <a:defRPr sz="2400" b="1">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6" name="Google Shape;66;g5af79b7ce2_1_147"/>
          <p:cNvSpPr txBox="1">
            <a:spLocks noGrp="1"/>
          </p:cNvSpPr>
          <p:nvPr>
            <p:ph type="body" idx="1"/>
          </p:nvPr>
        </p:nvSpPr>
        <p:spPr>
          <a:xfrm>
            <a:off x="2879760" y="2224088"/>
            <a:ext cx="5419200" cy="1015500"/>
          </a:xfrm>
          <a:prstGeom prst="rect">
            <a:avLst/>
          </a:prstGeom>
          <a:noFill/>
          <a:ln>
            <a:noFill/>
          </a:ln>
        </p:spPr>
        <p:txBody>
          <a:bodyPr spcFirstLastPara="1" wrap="square" lIns="91425" tIns="45700" rIns="91425" bIns="45700" anchor="t" anchorCtr="0"/>
          <a:lstStyle>
            <a:lvl1pPr marL="457200" lvl="0" indent="-228600" algn="l" rtl="0">
              <a:lnSpc>
                <a:spcPct val="100000"/>
              </a:lnSpc>
              <a:spcBef>
                <a:spcPts val="1000"/>
              </a:spcBef>
              <a:spcAft>
                <a:spcPts val="0"/>
              </a:spcAft>
              <a:buClr>
                <a:schemeClr val="dk1"/>
              </a:buClr>
              <a:buSzPts val="1100"/>
              <a:buNone/>
              <a:defRPr sz="11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2"/>
          <p:cNvSpPr txBox="1">
            <a:spLocks noGrp="1"/>
          </p:cNvSpPr>
          <p:nvPr>
            <p:ph type="body" idx="1"/>
          </p:nvPr>
        </p:nvSpPr>
        <p:spPr>
          <a:xfrm>
            <a:off x="669924" y="1123950"/>
            <a:ext cx="10850563" cy="5019675"/>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2" name="Google Shape;12;p12"/>
          <p:cNvCxnSpPr/>
          <p:nvPr/>
        </p:nvCxnSpPr>
        <p:spPr>
          <a:xfrm>
            <a:off x="669924" y="1028700"/>
            <a:ext cx="10850563" cy="0"/>
          </a:xfrm>
          <a:prstGeom prst="straightConnector1">
            <a:avLst/>
          </a:prstGeom>
          <a:noFill/>
          <a:ln w="9525" cap="flat" cmpd="sng">
            <a:solidFill>
              <a:srgbClr val="7F7F7F"/>
            </a:solidFill>
            <a:prstDash val="solid"/>
            <a:miter lim="800000"/>
            <a:headEnd type="none" w="sm" len="sm"/>
            <a:tailEnd type="none" w="sm" len="sm"/>
          </a:ln>
        </p:spPr>
      </p:cxnSp>
      <p:sp>
        <p:nvSpPr>
          <p:cNvPr id="13" name="Google Shape;13;p12"/>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2"/>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 name="Google Shape;15;p12"/>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
        <p:cNvGrpSpPr/>
        <p:nvPr/>
      </p:nvGrpSpPr>
      <p:grpSpPr>
        <a:xfrm>
          <a:off x="0" y="0"/>
          <a:ext cx="0" cy="0"/>
          <a:chOff x="0" y="0"/>
          <a:chExt cx="0" cy="0"/>
        </a:xfrm>
      </p:grpSpPr>
      <p:sp>
        <p:nvSpPr>
          <p:cNvPr id="47" name="Google Shape;47;g5af79b7ce2_1_132"/>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8" name="Google Shape;48;g5af79b7ce2_1_132"/>
          <p:cNvSpPr txBox="1">
            <a:spLocks noGrp="1"/>
          </p:cNvSpPr>
          <p:nvPr>
            <p:ph type="body" idx="1"/>
          </p:nvPr>
        </p:nvSpPr>
        <p:spPr>
          <a:xfrm>
            <a:off x="669924" y="1123950"/>
            <a:ext cx="10850700" cy="5019600"/>
          </a:xfrm>
          <a:prstGeom prst="rect">
            <a:avLst/>
          </a:prstGeom>
          <a:noFill/>
          <a:ln>
            <a:noFill/>
          </a:ln>
        </p:spPr>
        <p:txBody>
          <a:bodyPr spcFirstLastPara="1" wrap="square" lIns="91425" tIns="45700" rIns="91425" bIns="45700" anchor="t" anchorCtr="0"/>
          <a:lstStyle>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49" name="Google Shape;49;g5af79b7ce2_1_132"/>
          <p:cNvCxnSpPr/>
          <p:nvPr/>
        </p:nvCxnSpPr>
        <p:spPr>
          <a:xfrm>
            <a:off x="669924" y="1028700"/>
            <a:ext cx="10850700" cy="0"/>
          </a:xfrm>
          <a:prstGeom prst="straightConnector1">
            <a:avLst/>
          </a:prstGeom>
          <a:noFill/>
          <a:ln w="9525" cap="flat" cmpd="sng">
            <a:solidFill>
              <a:srgbClr val="7F7F7F"/>
            </a:solidFill>
            <a:prstDash val="solid"/>
            <a:miter lim="800000"/>
            <a:headEnd type="none" w="sm" len="sm"/>
            <a:tailEnd type="none" w="sm" len="sm"/>
          </a:ln>
        </p:spPr>
      </p:cxnSp>
      <p:sp>
        <p:nvSpPr>
          <p:cNvPr id="50" name="Google Shape;50;g5af79b7ce2_1_132"/>
          <p:cNvSpPr txBox="1">
            <a:spLocks noGrp="1"/>
          </p:cNvSpPr>
          <p:nvPr>
            <p:ph type="dt" idx="10"/>
          </p:nvPr>
        </p:nvSpPr>
        <p:spPr>
          <a:xfrm>
            <a:off x="5401732" y="6240463"/>
            <a:ext cx="1388400" cy="2064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1" name="Google Shape;51;g5af79b7ce2_1_132"/>
          <p:cNvSpPr txBox="1">
            <a:spLocks noGrp="1"/>
          </p:cNvSpPr>
          <p:nvPr>
            <p:ph type="ftr" idx="11"/>
          </p:nvPr>
        </p:nvSpPr>
        <p:spPr>
          <a:xfrm>
            <a:off x="669924" y="6240463"/>
            <a:ext cx="4140300" cy="2064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2" name="Google Shape;52;g5af79b7ce2_1_132"/>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WFighter909/ECE-143-Group-1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pandas.pydata.org/pandas-docs/stable/reference/api/pandas.DataFrame.fillna.html#pandas-dataframe-fillna"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hyperlink" Target="https://climate.nasa.gov/news/2876/new-studies-increase-confidence-in-nasas-measure-of-earths-temperatur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ctrTitle"/>
          </p:nvPr>
        </p:nvSpPr>
        <p:spPr>
          <a:xfrm>
            <a:off x="4663175" y="2530950"/>
            <a:ext cx="5787000" cy="1233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000"/>
              <a:buNone/>
            </a:pPr>
            <a:r>
              <a:rPr lang="en-US" dirty="0"/>
              <a:t>Climate Study for the United States </a:t>
            </a:r>
            <a:endParaRPr dirty="0"/>
          </a:p>
        </p:txBody>
      </p:sp>
      <p:sp>
        <p:nvSpPr>
          <p:cNvPr id="88" name="Google Shape;88;p1"/>
          <p:cNvSpPr txBox="1">
            <a:spLocks noGrp="1"/>
          </p:cNvSpPr>
          <p:nvPr>
            <p:ph type="body" idx="2"/>
          </p:nvPr>
        </p:nvSpPr>
        <p:spPr>
          <a:xfrm>
            <a:off x="4663175" y="3764850"/>
            <a:ext cx="6452700" cy="1435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SzPts val="1500"/>
              <a:buNone/>
            </a:pPr>
            <a:r>
              <a:rPr lang="en-US" b="1"/>
              <a:t>Team 10</a:t>
            </a:r>
            <a:endParaRPr b="1"/>
          </a:p>
          <a:p>
            <a:pPr marL="0" marR="0" lvl="0" indent="0" algn="l" rtl="0">
              <a:lnSpc>
                <a:spcPct val="90000"/>
              </a:lnSpc>
              <a:spcBef>
                <a:spcPts val="0"/>
              </a:spcBef>
              <a:spcAft>
                <a:spcPts val="0"/>
              </a:spcAft>
              <a:buClr>
                <a:srgbClr val="000000"/>
              </a:buClr>
              <a:buSzPts val="1500"/>
              <a:buFont typeface="Arial"/>
              <a:buNone/>
            </a:pPr>
            <a:endParaRPr b="1"/>
          </a:p>
          <a:p>
            <a:pPr marL="0" marR="0" lvl="0" indent="0" algn="l" rtl="0">
              <a:lnSpc>
                <a:spcPct val="90000"/>
              </a:lnSpc>
              <a:spcBef>
                <a:spcPts val="0"/>
              </a:spcBef>
              <a:spcAft>
                <a:spcPts val="0"/>
              </a:spcAft>
              <a:buSzPts val="1500"/>
              <a:buNone/>
            </a:pPr>
            <a:r>
              <a:rPr lang="en-US" b="1"/>
              <a:t>Member: Fan Wang, Pengkun Li, Aman Goyal</a:t>
            </a:r>
            <a:endParaRPr b="1"/>
          </a:p>
          <a:p>
            <a:pPr marL="0" marR="0" lvl="0" indent="0" algn="l" rtl="0">
              <a:lnSpc>
                <a:spcPct val="90000"/>
              </a:lnSpc>
              <a:spcBef>
                <a:spcPts val="0"/>
              </a:spcBef>
              <a:spcAft>
                <a:spcPts val="0"/>
              </a:spcAft>
              <a:buSzPts val="1500"/>
              <a:buNone/>
            </a:pPr>
            <a:endParaRPr b="1"/>
          </a:p>
          <a:p>
            <a:pPr marL="0" marR="0" lvl="0" indent="0" algn="l" rtl="0">
              <a:lnSpc>
                <a:spcPct val="90000"/>
              </a:lnSpc>
              <a:spcBef>
                <a:spcPts val="0"/>
              </a:spcBef>
              <a:spcAft>
                <a:spcPts val="0"/>
              </a:spcAft>
              <a:buSzPts val="1500"/>
              <a:buNone/>
            </a:pPr>
            <a:r>
              <a:rPr lang="en-US" b="1"/>
              <a:t>GitHub: </a:t>
            </a:r>
            <a:r>
              <a:rPr lang="en-US" b="1">
                <a:solidFill>
                  <a:schemeClr val="hlink"/>
                </a:solidFill>
                <a:uFill>
                  <a:noFill/>
                </a:uFill>
                <a:hlinkClick r:id="rId3"/>
              </a:rPr>
              <a:t>https://github.com/WFighter909/ECE-143-Group-10</a:t>
            </a:r>
            <a:endParaRPr b="1"/>
          </a:p>
          <a:p>
            <a:pPr marL="0" lvl="0" indent="0" algn="l" rtl="0">
              <a:lnSpc>
                <a:spcPct val="90000"/>
              </a:lnSpc>
              <a:spcBef>
                <a:spcPts val="0"/>
              </a:spcBef>
              <a:spcAft>
                <a:spcPts val="0"/>
              </a:spcAft>
              <a:buSzPts val="1500"/>
              <a:buNone/>
            </a:pP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5ab4d18d7c_0_8"/>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Data Summary</a:t>
            </a:r>
            <a:endParaRPr/>
          </a:p>
        </p:txBody>
      </p:sp>
      <p:sp>
        <p:nvSpPr>
          <p:cNvPr id="146" name="Google Shape;146;g5ab4d18d7c_0_8"/>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10</a:t>
            </a:fld>
            <a:endParaRPr/>
          </a:p>
        </p:txBody>
      </p:sp>
      <p:pic>
        <p:nvPicPr>
          <p:cNvPr id="147" name="Google Shape;147;g5ab4d18d7c_0_8"/>
          <p:cNvPicPr preferRelativeResize="0"/>
          <p:nvPr/>
        </p:nvPicPr>
        <p:blipFill rotWithShape="1">
          <a:blip r:embed="rId3">
            <a:alphaModFix/>
          </a:blip>
          <a:srcRect/>
          <a:stretch/>
        </p:blipFill>
        <p:spPr>
          <a:xfrm>
            <a:off x="102150" y="1721200"/>
            <a:ext cx="5979626" cy="3616250"/>
          </a:xfrm>
          <a:prstGeom prst="rect">
            <a:avLst/>
          </a:prstGeom>
          <a:noFill/>
          <a:ln>
            <a:noFill/>
          </a:ln>
        </p:spPr>
      </p:pic>
      <p:pic>
        <p:nvPicPr>
          <p:cNvPr id="148" name="Google Shape;148;g5ab4d18d7c_0_8"/>
          <p:cNvPicPr preferRelativeResize="0"/>
          <p:nvPr/>
        </p:nvPicPr>
        <p:blipFill rotWithShape="1">
          <a:blip r:embed="rId4">
            <a:alphaModFix/>
          </a:blip>
          <a:srcRect/>
          <a:stretch/>
        </p:blipFill>
        <p:spPr>
          <a:xfrm>
            <a:off x="6158575" y="1721199"/>
            <a:ext cx="6033426" cy="3616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5ab4d18d7c_0_16"/>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Data Selected</a:t>
            </a:r>
            <a:endParaRPr/>
          </a:p>
        </p:txBody>
      </p:sp>
      <p:sp>
        <p:nvSpPr>
          <p:cNvPr id="155" name="Google Shape;155;g5ab4d18d7c_0_16"/>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11</a:t>
            </a:fld>
            <a:endParaRPr/>
          </a:p>
        </p:txBody>
      </p:sp>
      <p:pic>
        <p:nvPicPr>
          <p:cNvPr id="156" name="Google Shape;156;g5ab4d18d7c_0_16"/>
          <p:cNvPicPr preferRelativeResize="0"/>
          <p:nvPr/>
        </p:nvPicPr>
        <p:blipFill rotWithShape="1">
          <a:blip r:embed="rId3">
            <a:alphaModFix/>
          </a:blip>
          <a:srcRect/>
          <a:stretch/>
        </p:blipFill>
        <p:spPr>
          <a:xfrm>
            <a:off x="102150" y="1721200"/>
            <a:ext cx="5979626" cy="3616250"/>
          </a:xfrm>
          <a:prstGeom prst="rect">
            <a:avLst/>
          </a:prstGeom>
          <a:noFill/>
          <a:ln>
            <a:noFill/>
          </a:ln>
        </p:spPr>
      </p:pic>
      <p:pic>
        <p:nvPicPr>
          <p:cNvPr id="157" name="Google Shape;157;g5ab4d18d7c_0_16"/>
          <p:cNvPicPr preferRelativeResize="0"/>
          <p:nvPr/>
        </p:nvPicPr>
        <p:blipFill rotWithShape="1">
          <a:blip r:embed="rId4">
            <a:alphaModFix/>
          </a:blip>
          <a:srcRect/>
          <a:stretch/>
        </p:blipFill>
        <p:spPr>
          <a:xfrm>
            <a:off x="6158575" y="1721199"/>
            <a:ext cx="6033426" cy="3616249"/>
          </a:xfrm>
          <a:prstGeom prst="rect">
            <a:avLst/>
          </a:prstGeom>
          <a:noFill/>
          <a:ln>
            <a:noFill/>
          </a:ln>
        </p:spPr>
      </p:pic>
      <p:sp>
        <p:nvSpPr>
          <p:cNvPr id="158" name="Google Shape;158;g5ab4d18d7c_0_16"/>
          <p:cNvSpPr/>
          <p:nvPr/>
        </p:nvSpPr>
        <p:spPr>
          <a:xfrm>
            <a:off x="98425" y="2373925"/>
            <a:ext cx="881400" cy="27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g5ab4d18d7c_0_16"/>
          <p:cNvSpPr/>
          <p:nvPr/>
        </p:nvSpPr>
        <p:spPr>
          <a:xfrm>
            <a:off x="98425" y="2815200"/>
            <a:ext cx="881400" cy="27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g5ab4d18d7c_0_16"/>
          <p:cNvSpPr/>
          <p:nvPr/>
        </p:nvSpPr>
        <p:spPr>
          <a:xfrm>
            <a:off x="67675" y="5779025"/>
            <a:ext cx="1204500" cy="27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weather icon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5ab5be6871_3_1"/>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1100"/>
              <a:buFont typeface="Arial"/>
              <a:buNone/>
            </a:pPr>
            <a:r>
              <a:rPr lang="en-US" dirty="0"/>
              <a:t>Data Cleaning </a:t>
            </a:r>
            <a:endParaRPr dirty="0"/>
          </a:p>
        </p:txBody>
      </p:sp>
      <p:sp>
        <p:nvSpPr>
          <p:cNvPr id="167" name="Google Shape;167;g5ab5be6871_3_1"/>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12</a:t>
            </a:fld>
            <a:endParaRPr/>
          </a:p>
        </p:txBody>
      </p:sp>
      <p:sp>
        <p:nvSpPr>
          <p:cNvPr id="168" name="Google Shape;168;g5ab5be6871_3_1"/>
          <p:cNvSpPr txBox="1"/>
          <p:nvPr/>
        </p:nvSpPr>
        <p:spPr>
          <a:xfrm>
            <a:off x="1456500" y="1215425"/>
            <a:ext cx="9279000" cy="23643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1" i="0" u="none" strike="noStrike" cap="none" dirty="0">
              <a:solidFill>
                <a:schemeClr val="dk1"/>
              </a:solidFill>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n-US" sz="2400" b="0" i="0" u="none" strike="noStrike" cap="none" dirty="0" err="1">
                <a:solidFill>
                  <a:srgbClr val="24292E"/>
                </a:solidFill>
                <a:highlight>
                  <a:srgbClr val="FFFFFF"/>
                </a:highlight>
                <a:latin typeface="Arial"/>
                <a:ea typeface="Arial"/>
                <a:cs typeface="Arial"/>
                <a:sym typeface="Arial"/>
              </a:rPr>
              <a:t>missing_values</a:t>
            </a:r>
            <a:r>
              <a:rPr lang="en-US" sz="2400" b="0" i="0" u="none" strike="noStrike" cap="none" dirty="0">
                <a:solidFill>
                  <a:srgbClr val="24292E"/>
                </a:solidFill>
                <a:highlight>
                  <a:srgbClr val="FFFFFF"/>
                </a:highlight>
                <a:latin typeface="Arial"/>
                <a:ea typeface="Arial"/>
                <a:cs typeface="Arial"/>
                <a:sym typeface="Arial"/>
              </a:rPr>
              <a:t> </a:t>
            </a:r>
            <a:r>
              <a:rPr lang="en-US" sz="2400" b="0" i="0" u="none" strike="noStrike" cap="none" dirty="0">
                <a:solidFill>
                  <a:srgbClr val="D73A49"/>
                </a:solidFill>
                <a:highlight>
                  <a:srgbClr val="FFFFFF"/>
                </a:highlight>
                <a:latin typeface="Arial"/>
                <a:ea typeface="Arial"/>
                <a:cs typeface="Arial"/>
                <a:sym typeface="Arial"/>
              </a:rPr>
              <a:t>= </a:t>
            </a:r>
            <a:r>
              <a:rPr lang="en-US" sz="2400" b="0" i="0" u="none" strike="noStrike" cap="none" dirty="0">
                <a:solidFill>
                  <a:srgbClr val="24292E"/>
                </a:solidFill>
                <a:highlight>
                  <a:srgbClr val="FFFFFF"/>
                </a:highlight>
                <a:latin typeface="Arial"/>
                <a:ea typeface="Arial"/>
                <a:cs typeface="Arial"/>
                <a:sym typeface="Arial"/>
              </a:rPr>
              <a:t>[</a:t>
            </a:r>
            <a:r>
              <a:rPr lang="en-US" sz="2400" b="0" i="0" u="none" strike="noStrike" cap="none" dirty="0">
                <a:solidFill>
                  <a:srgbClr val="032F62"/>
                </a:solidFill>
                <a:highlight>
                  <a:srgbClr val="FFFFFF"/>
                </a:highlight>
                <a:latin typeface="Arial"/>
                <a:ea typeface="Arial"/>
                <a:cs typeface="Arial"/>
                <a:sym typeface="Arial"/>
              </a:rPr>
              <a:t>"n/a"</a:t>
            </a:r>
            <a:r>
              <a:rPr lang="en-US" sz="2400" b="0" i="0" u="none" strike="noStrike" cap="none" dirty="0">
                <a:solidFill>
                  <a:srgbClr val="24292E"/>
                </a:solidFill>
                <a:highlight>
                  <a:srgbClr val="FFFFFF"/>
                </a:highlight>
                <a:latin typeface="Arial"/>
                <a:ea typeface="Arial"/>
                <a:cs typeface="Arial"/>
                <a:sym typeface="Arial"/>
              </a:rPr>
              <a:t>, </a:t>
            </a:r>
            <a:r>
              <a:rPr lang="en-US" sz="2400" b="0" i="0" u="none" strike="noStrike" cap="none" dirty="0">
                <a:solidFill>
                  <a:srgbClr val="032F62"/>
                </a:solidFill>
                <a:highlight>
                  <a:srgbClr val="FFFFFF"/>
                </a:highlight>
                <a:latin typeface="Arial"/>
                <a:ea typeface="Arial"/>
                <a:cs typeface="Arial"/>
                <a:sym typeface="Arial"/>
              </a:rPr>
              <a:t>"</a:t>
            </a:r>
            <a:r>
              <a:rPr lang="en-US" sz="2400" b="0" i="0" u="none" strike="noStrike" cap="none" dirty="0" err="1">
                <a:solidFill>
                  <a:srgbClr val="032F62"/>
                </a:solidFill>
                <a:highlight>
                  <a:srgbClr val="FFFFFF"/>
                </a:highlight>
                <a:latin typeface="Arial"/>
                <a:ea typeface="Arial"/>
                <a:cs typeface="Arial"/>
                <a:sym typeface="Arial"/>
              </a:rPr>
              <a:t>na</a:t>
            </a:r>
            <a:r>
              <a:rPr lang="en-US" sz="2400" b="0" i="0" u="none" strike="noStrike" cap="none" dirty="0">
                <a:solidFill>
                  <a:srgbClr val="032F62"/>
                </a:solidFill>
                <a:highlight>
                  <a:srgbClr val="FFFFFF"/>
                </a:highlight>
                <a:latin typeface="Arial"/>
                <a:ea typeface="Arial"/>
                <a:cs typeface="Arial"/>
                <a:sym typeface="Arial"/>
              </a:rPr>
              <a:t>"</a:t>
            </a:r>
            <a:r>
              <a:rPr lang="en-US" sz="2400" b="0" i="0" u="none" strike="noStrike" cap="none" dirty="0">
                <a:solidFill>
                  <a:srgbClr val="24292E"/>
                </a:solidFill>
                <a:highlight>
                  <a:srgbClr val="FFFFFF"/>
                </a:highlight>
                <a:latin typeface="Arial"/>
                <a:ea typeface="Arial"/>
                <a:cs typeface="Arial"/>
                <a:sym typeface="Arial"/>
              </a:rPr>
              <a:t>, </a:t>
            </a:r>
            <a:r>
              <a:rPr lang="en-US" sz="2400" b="0" i="0" u="none" strike="noStrike" cap="none" dirty="0">
                <a:solidFill>
                  <a:srgbClr val="032F62"/>
                </a:solidFill>
                <a:highlight>
                  <a:srgbClr val="FFFFFF"/>
                </a:highlight>
                <a:latin typeface="Arial"/>
                <a:ea typeface="Arial"/>
                <a:cs typeface="Arial"/>
                <a:sym typeface="Arial"/>
              </a:rPr>
              <a:t>"--"</a:t>
            </a:r>
            <a:r>
              <a:rPr lang="en-US" sz="2400" b="0" i="0" u="none" strike="noStrike" cap="none" dirty="0">
                <a:solidFill>
                  <a:srgbClr val="24292E"/>
                </a:solidFill>
                <a:highlight>
                  <a:srgbClr val="FFFFFF"/>
                </a:highlight>
                <a:latin typeface="Arial"/>
                <a:ea typeface="Arial"/>
                <a:cs typeface="Arial"/>
                <a:sym typeface="Arial"/>
              </a:rPr>
              <a:t>, </a:t>
            </a:r>
            <a:r>
              <a:rPr lang="en-US" sz="2400" b="0" i="0" u="none" strike="noStrike" cap="none" dirty="0">
                <a:solidFill>
                  <a:srgbClr val="005CC5"/>
                </a:solidFill>
                <a:highlight>
                  <a:srgbClr val="FFFFFF"/>
                </a:highlight>
                <a:latin typeface="Arial"/>
                <a:ea typeface="Arial"/>
                <a:cs typeface="Arial"/>
                <a:sym typeface="Arial"/>
              </a:rPr>
              <a:t>None</a:t>
            </a:r>
            <a:r>
              <a:rPr lang="en-US" sz="2400" b="0" i="0" u="none" strike="noStrike" cap="none" dirty="0">
                <a:solidFill>
                  <a:srgbClr val="24292E"/>
                </a:solidFill>
                <a:highlight>
                  <a:srgbClr val="FFFFFF"/>
                </a:highlight>
                <a:latin typeface="Arial"/>
                <a:ea typeface="Arial"/>
                <a:cs typeface="Arial"/>
                <a:sym typeface="Arial"/>
              </a:rPr>
              <a:t>, </a:t>
            </a:r>
            <a:r>
              <a:rPr lang="en-US" sz="2400" b="0" i="0" u="none" strike="noStrike" cap="none" dirty="0">
                <a:solidFill>
                  <a:srgbClr val="032F62"/>
                </a:solidFill>
                <a:highlight>
                  <a:srgbClr val="FFFFFF"/>
                </a:highlight>
                <a:latin typeface="Arial"/>
                <a:ea typeface="Arial"/>
                <a:cs typeface="Arial"/>
                <a:sym typeface="Arial"/>
              </a:rPr>
              <a:t>'None'</a:t>
            </a:r>
            <a:r>
              <a:rPr lang="en-US" sz="2400" b="0" i="0" u="none" strike="noStrike" cap="none" dirty="0">
                <a:solidFill>
                  <a:srgbClr val="24292E"/>
                </a:solidFill>
                <a:highlight>
                  <a:srgbClr val="FFFFFF"/>
                </a:highlight>
                <a:latin typeface="Arial"/>
                <a:ea typeface="Arial"/>
                <a:cs typeface="Arial"/>
                <a:sym typeface="Arial"/>
              </a:rPr>
              <a:t>]</a:t>
            </a:r>
            <a:endParaRPr sz="2400" b="0" i="0" u="none" strike="noStrike" cap="none" dirty="0">
              <a:solidFill>
                <a:srgbClr val="24292E"/>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dirty="0">
              <a:solidFill>
                <a:srgbClr val="24292E"/>
              </a:solidFill>
              <a:highlight>
                <a:srgbClr val="FFFFFF"/>
              </a:highlight>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n-US" sz="2400" i="0" u="none" strike="noStrike" cap="none" dirty="0">
                <a:solidFill>
                  <a:schemeClr val="dk1"/>
                </a:solidFill>
                <a:latin typeface="Arial"/>
                <a:ea typeface="Arial"/>
                <a:cs typeface="Arial"/>
                <a:sym typeface="Arial"/>
              </a:rPr>
              <a:t>use forward-fill to fill the missing values:</a:t>
            </a:r>
            <a:endParaRPr lang="en-US" sz="2400" b="1" i="0" u="none" strike="noStrike" cap="none" dirty="0">
              <a:solidFill>
                <a:schemeClr val="dk1"/>
              </a:solidFill>
              <a:latin typeface="Arial"/>
              <a:ea typeface="Arial"/>
              <a:cs typeface="Arial"/>
              <a:sym typeface="Arial"/>
            </a:endParaRPr>
          </a:p>
          <a:p>
            <a:pPr marL="139700" marR="38100" lvl="0" indent="0" algn="ctr" rtl="0">
              <a:lnSpc>
                <a:spcPct val="115000"/>
              </a:lnSpc>
              <a:spcBef>
                <a:spcPts val="0"/>
              </a:spcBef>
              <a:spcAft>
                <a:spcPts val="0"/>
              </a:spcAft>
              <a:buClr>
                <a:schemeClr val="dk1"/>
              </a:buClr>
              <a:buSzPts val="1100"/>
              <a:buFont typeface="Arial"/>
              <a:buNone/>
            </a:pPr>
            <a:r>
              <a:rPr lang="en-US" sz="2400" b="0" i="0" u="none" strike="noStrike" cap="none" dirty="0" err="1">
                <a:solidFill>
                  <a:srgbClr val="212224"/>
                </a:solidFill>
                <a:latin typeface="Arial"/>
                <a:ea typeface="Arial"/>
                <a:cs typeface="Arial"/>
                <a:sym typeface="Arial"/>
              </a:rPr>
              <a:t>pandas.DataFrame.fillna</a:t>
            </a:r>
            <a:r>
              <a:rPr lang="en-US" sz="2400" b="0" i="0" u="none" strike="noStrike" cap="none" dirty="0">
                <a:solidFill>
                  <a:schemeClr val="dk1"/>
                </a:solidFill>
                <a:highlight>
                  <a:srgbClr val="FFFFFF"/>
                </a:highlight>
                <a:latin typeface="Arial"/>
                <a:ea typeface="Arial"/>
                <a:cs typeface="Arial"/>
                <a:sym typeface="Arial"/>
              </a:rPr>
              <a:t>(</a:t>
            </a:r>
            <a:r>
              <a:rPr lang="en-US" sz="2400" b="0" i="0" u="none" strike="noStrike" cap="none" dirty="0">
                <a:solidFill>
                  <a:srgbClr val="660099"/>
                </a:solidFill>
                <a:highlight>
                  <a:srgbClr val="FFFFFF"/>
                </a:highlight>
                <a:latin typeface="Arial"/>
                <a:ea typeface="Arial"/>
                <a:cs typeface="Arial"/>
                <a:sym typeface="Arial"/>
              </a:rPr>
              <a:t>method</a:t>
            </a:r>
            <a:r>
              <a:rPr lang="en-US" sz="2400" b="0" i="0" u="none" strike="noStrike" cap="none" dirty="0">
                <a:solidFill>
                  <a:schemeClr val="dk1"/>
                </a:solidFill>
                <a:highlight>
                  <a:srgbClr val="FFFFFF"/>
                </a:highlight>
                <a:latin typeface="Arial"/>
                <a:ea typeface="Arial"/>
                <a:cs typeface="Arial"/>
                <a:sym typeface="Arial"/>
              </a:rPr>
              <a:t>=</a:t>
            </a:r>
            <a:r>
              <a:rPr lang="en-US" sz="2400" b="1" i="0" u="none" strike="noStrike" cap="none" dirty="0">
                <a:solidFill>
                  <a:srgbClr val="008080"/>
                </a:solidFill>
                <a:highlight>
                  <a:srgbClr val="FFFFFF"/>
                </a:highlight>
                <a:latin typeface="Arial"/>
                <a:ea typeface="Arial"/>
                <a:cs typeface="Arial"/>
                <a:sym typeface="Arial"/>
              </a:rPr>
              <a:t>"</a:t>
            </a:r>
            <a:r>
              <a:rPr lang="en-US" sz="2400" b="1" i="0" u="none" strike="noStrike" cap="none" dirty="0" err="1">
                <a:solidFill>
                  <a:srgbClr val="008080"/>
                </a:solidFill>
                <a:highlight>
                  <a:srgbClr val="FFFFFF"/>
                </a:highlight>
                <a:latin typeface="Arial"/>
                <a:ea typeface="Arial"/>
                <a:cs typeface="Arial"/>
                <a:sym typeface="Arial"/>
              </a:rPr>
              <a:t>ffill</a:t>
            </a:r>
            <a:r>
              <a:rPr lang="en-US" sz="2400" b="1" i="0" u="none" strike="noStrike" cap="none" dirty="0">
                <a:solidFill>
                  <a:srgbClr val="008080"/>
                </a:solidFill>
                <a:highlight>
                  <a:srgbClr val="FFFFFF"/>
                </a:highlight>
                <a:latin typeface="Arial"/>
                <a:ea typeface="Arial"/>
                <a:cs typeface="Arial"/>
                <a:sym typeface="Arial"/>
              </a:rPr>
              <a:t>"</a:t>
            </a:r>
            <a:r>
              <a:rPr lang="en-US" sz="2400" b="0" i="0" u="none" strike="noStrike" cap="none" dirty="0">
                <a:solidFill>
                  <a:schemeClr val="dk1"/>
                </a:solidFill>
                <a:highlight>
                  <a:srgbClr val="FFFFFF"/>
                </a:highlight>
                <a:latin typeface="Arial"/>
                <a:ea typeface="Arial"/>
                <a:cs typeface="Arial"/>
                <a:sym typeface="Arial"/>
              </a:rPr>
              <a:t>, </a:t>
            </a:r>
            <a:r>
              <a:rPr lang="en-US" sz="2400" b="0" i="0" u="none" strike="noStrike" cap="none" dirty="0" err="1">
                <a:solidFill>
                  <a:srgbClr val="660099"/>
                </a:solidFill>
                <a:highlight>
                  <a:srgbClr val="FFFFFF"/>
                </a:highlight>
                <a:latin typeface="Arial"/>
                <a:ea typeface="Arial"/>
                <a:cs typeface="Arial"/>
                <a:sym typeface="Arial"/>
              </a:rPr>
              <a:t>inplace</a:t>
            </a:r>
            <a:r>
              <a:rPr lang="en-US" sz="2400" b="0" i="0" u="none" strike="noStrike" cap="none" dirty="0">
                <a:solidFill>
                  <a:schemeClr val="dk1"/>
                </a:solidFill>
                <a:highlight>
                  <a:srgbClr val="FFFFFF"/>
                </a:highlight>
                <a:latin typeface="Arial"/>
                <a:ea typeface="Arial"/>
                <a:cs typeface="Arial"/>
                <a:sym typeface="Arial"/>
              </a:rPr>
              <a:t>=</a:t>
            </a:r>
            <a:r>
              <a:rPr lang="en-US" sz="2400" b="1" i="0" u="none" strike="noStrike" cap="none" dirty="0">
                <a:solidFill>
                  <a:srgbClr val="000080"/>
                </a:solidFill>
                <a:highlight>
                  <a:srgbClr val="FFFFFF"/>
                </a:highlight>
                <a:latin typeface="Arial"/>
                <a:ea typeface="Arial"/>
                <a:cs typeface="Arial"/>
                <a:sym typeface="Arial"/>
              </a:rPr>
              <a:t>True</a:t>
            </a:r>
            <a:r>
              <a:rPr lang="en-US" sz="2400" b="0" i="0" u="none" strike="noStrike" cap="none" dirty="0">
                <a:solidFill>
                  <a:schemeClr val="dk1"/>
                </a:solidFill>
                <a:highlight>
                  <a:srgbClr val="FFFFFF"/>
                </a:highlight>
                <a:latin typeface="Arial"/>
                <a:ea typeface="Arial"/>
                <a:cs typeface="Arial"/>
                <a:sym typeface="Arial"/>
              </a:rPr>
              <a:t>)</a:t>
            </a:r>
            <a:endParaRPr sz="2400" b="0" i="0" u="sng" strike="noStrike" cap="none" dirty="0">
              <a:solidFill>
                <a:srgbClr val="C60F0F"/>
              </a:solidFill>
              <a:latin typeface="Arial"/>
              <a:ea typeface="Arial"/>
              <a:cs typeface="Arial"/>
              <a:sym typeface="Arial"/>
              <a:hlinkClick r:id="rId3"/>
            </a:endParaRPr>
          </a:p>
          <a:p>
            <a:pPr marL="457200" marR="0" lvl="0" indent="0" algn="just" rtl="0">
              <a:lnSpc>
                <a:spcPct val="100000"/>
              </a:lnSpc>
              <a:spcBef>
                <a:spcPts val="800"/>
              </a:spcBef>
              <a:spcAft>
                <a:spcPts val="0"/>
              </a:spcAft>
              <a:buClr>
                <a:srgbClr val="000000"/>
              </a:buClr>
              <a:buSzPts val="2400"/>
              <a:buFont typeface="Arial"/>
              <a:buNone/>
            </a:pPr>
            <a:endParaRPr sz="2400" b="1"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1" i="0" u="none" strike="noStrike" cap="none" dirty="0">
              <a:solidFill>
                <a:srgbClr val="24292E"/>
              </a:solidFill>
              <a:highlight>
                <a:srgbClr val="FFFFFF"/>
              </a:highlight>
              <a:latin typeface="Arial"/>
              <a:ea typeface="Arial"/>
              <a:cs typeface="Arial"/>
              <a:sym typeface="Arial"/>
            </a:endParaRPr>
          </a:p>
        </p:txBody>
      </p:sp>
      <p:pic>
        <p:nvPicPr>
          <p:cNvPr id="169" name="Google Shape;169;g5ab5be6871_3_1"/>
          <p:cNvPicPr preferRelativeResize="0"/>
          <p:nvPr/>
        </p:nvPicPr>
        <p:blipFill rotWithShape="1">
          <a:blip r:embed="rId4">
            <a:alphaModFix/>
          </a:blip>
          <a:srcRect/>
          <a:stretch/>
        </p:blipFill>
        <p:spPr>
          <a:xfrm>
            <a:off x="2072475" y="3454125"/>
            <a:ext cx="2176349" cy="3278274"/>
          </a:xfrm>
          <a:prstGeom prst="rect">
            <a:avLst/>
          </a:prstGeom>
          <a:noFill/>
          <a:ln>
            <a:noFill/>
          </a:ln>
        </p:spPr>
      </p:pic>
      <p:pic>
        <p:nvPicPr>
          <p:cNvPr id="170" name="Google Shape;170;g5ab5be6871_3_1"/>
          <p:cNvPicPr preferRelativeResize="0"/>
          <p:nvPr/>
        </p:nvPicPr>
        <p:blipFill rotWithShape="1">
          <a:blip r:embed="rId5">
            <a:alphaModFix/>
          </a:blip>
          <a:srcRect/>
          <a:stretch/>
        </p:blipFill>
        <p:spPr>
          <a:xfrm>
            <a:off x="6925850" y="3461013"/>
            <a:ext cx="2176350" cy="3264512"/>
          </a:xfrm>
          <a:prstGeom prst="rect">
            <a:avLst/>
          </a:prstGeom>
          <a:noFill/>
          <a:ln>
            <a:noFill/>
          </a:ln>
        </p:spPr>
      </p:pic>
      <p:cxnSp>
        <p:nvCxnSpPr>
          <p:cNvPr id="171" name="Google Shape;171;g5ab5be6871_3_1"/>
          <p:cNvCxnSpPr/>
          <p:nvPr/>
        </p:nvCxnSpPr>
        <p:spPr>
          <a:xfrm>
            <a:off x="5105000" y="4766500"/>
            <a:ext cx="900300" cy="0"/>
          </a:xfrm>
          <a:prstGeom prst="straightConnector1">
            <a:avLst/>
          </a:prstGeom>
          <a:noFill/>
          <a:ln w="38100" cap="flat" cmpd="sng">
            <a:solidFill>
              <a:srgbClr val="FF0000"/>
            </a:solidFill>
            <a:prstDash val="solid"/>
            <a:round/>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5ab0f4df4d_0_34"/>
          <p:cNvSpPr txBox="1">
            <a:spLocks noGrp="1"/>
          </p:cNvSpPr>
          <p:nvPr>
            <p:ph type="title"/>
          </p:nvPr>
        </p:nvSpPr>
        <p:spPr>
          <a:xfrm>
            <a:off x="2535675" y="1988275"/>
            <a:ext cx="10318500" cy="948900"/>
          </a:xfrm>
          <a:prstGeom prst="rect">
            <a:avLst/>
          </a:prstGeom>
          <a:noFill/>
          <a:ln>
            <a:noFill/>
          </a:ln>
        </p:spPr>
        <p:txBody>
          <a:bodyPr spcFirstLastPara="1" wrap="square" lIns="91425" tIns="45700" rIns="91425" bIns="45700" anchor="ctr" anchorCtr="0">
            <a:noAutofit/>
          </a:bodyPr>
          <a:lstStyle/>
          <a:p>
            <a:pPr marL="0" lvl="0" indent="0" algn="l" rtl="0">
              <a:lnSpc>
                <a:spcPct val="150000"/>
              </a:lnSpc>
              <a:spcBef>
                <a:spcPts val="0"/>
              </a:spcBef>
              <a:spcAft>
                <a:spcPts val="0"/>
              </a:spcAft>
              <a:buNone/>
            </a:pPr>
            <a:r>
              <a:rPr lang="en-US" sz="3600"/>
              <a:t>Comparison between West and East Coast</a:t>
            </a:r>
            <a:endParaRPr sz="3600"/>
          </a:p>
        </p:txBody>
      </p:sp>
      <p:sp>
        <p:nvSpPr>
          <p:cNvPr id="177" name="Google Shape;177;g5ab0f4df4d_0_34"/>
          <p:cNvSpPr/>
          <p:nvPr/>
        </p:nvSpPr>
        <p:spPr>
          <a:xfrm>
            <a:off x="1496982" y="1987531"/>
            <a:ext cx="753484" cy="649654"/>
          </a:xfrm>
          <a:prstGeom prst="rect">
            <a:avLst/>
          </a:prstGeom>
        </p:spPr>
        <p:txBody>
          <a:bodyPr>
            <a:prstTxWarp prst="textPlain">
              <a:avLst/>
            </a:prstTxWarp>
          </a:bodyPr>
          <a:lstStyle/>
          <a:p>
            <a:pPr lvl="0" algn="l"/>
            <a:r>
              <a:rPr b="0" i="0">
                <a:ln>
                  <a:noFill/>
                </a:ln>
                <a:solidFill>
                  <a:schemeClr val="accent1"/>
                </a:solidFill>
                <a:latin typeface="Impact"/>
              </a:rPr>
              <a:t>/03</a:t>
            </a:r>
          </a:p>
        </p:txBody>
      </p:sp>
      <p:sp>
        <p:nvSpPr>
          <p:cNvPr id="178" name="Google Shape;178;g5ab0f4df4d_0_34"/>
          <p:cNvSpPr/>
          <p:nvPr/>
        </p:nvSpPr>
        <p:spPr>
          <a:xfrm>
            <a:off x="1208672" y="1550182"/>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5af79b7ce2_1_0"/>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Average Temperature Comparison -- Year wise </a:t>
            </a:r>
            <a:endParaRPr/>
          </a:p>
        </p:txBody>
      </p:sp>
      <p:sp>
        <p:nvSpPr>
          <p:cNvPr id="194" name="Google Shape;194;g5af79b7ce2_1_0"/>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14</a:t>
            </a:fld>
            <a:endParaRPr/>
          </a:p>
        </p:txBody>
      </p:sp>
      <p:sp>
        <p:nvSpPr>
          <p:cNvPr id="195" name="Google Shape;195;g5af79b7ce2_1_0"/>
          <p:cNvSpPr txBox="1"/>
          <p:nvPr/>
        </p:nvSpPr>
        <p:spPr>
          <a:xfrm>
            <a:off x="669925" y="1139663"/>
            <a:ext cx="1917600" cy="515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 </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pic>
        <p:nvPicPr>
          <p:cNvPr id="196" name="Google Shape;196;g5af79b7ce2_1_0"/>
          <p:cNvPicPr preferRelativeResize="0"/>
          <p:nvPr/>
        </p:nvPicPr>
        <p:blipFill>
          <a:blip r:embed="rId3">
            <a:alphaModFix/>
          </a:blip>
          <a:stretch>
            <a:fillRect/>
          </a:stretch>
        </p:blipFill>
        <p:spPr>
          <a:xfrm>
            <a:off x="5994075" y="3265975"/>
            <a:ext cx="5974026" cy="3180899"/>
          </a:xfrm>
          <a:prstGeom prst="rect">
            <a:avLst/>
          </a:prstGeom>
          <a:noFill/>
          <a:ln>
            <a:noFill/>
          </a:ln>
        </p:spPr>
      </p:pic>
      <p:pic>
        <p:nvPicPr>
          <p:cNvPr id="197" name="Google Shape;197;g5af79b7ce2_1_0"/>
          <p:cNvPicPr preferRelativeResize="0"/>
          <p:nvPr/>
        </p:nvPicPr>
        <p:blipFill>
          <a:blip r:embed="rId4">
            <a:alphaModFix/>
          </a:blip>
          <a:stretch>
            <a:fillRect/>
          </a:stretch>
        </p:blipFill>
        <p:spPr>
          <a:xfrm>
            <a:off x="186025" y="1028700"/>
            <a:ext cx="5881998" cy="3066300"/>
          </a:xfrm>
          <a:prstGeom prst="rect">
            <a:avLst/>
          </a:prstGeom>
          <a:noFill/>
          <a:ln>
            <a:noFill/>
          </a:ln>
        </p:spPr>
      </p:pic>
      <p:cxnSp>
        <p:nvCxnSpPr>
          <p:cNvPr id="198" name="Google Shape;198;g5af79b7ce2_1_0"/>
          <p:cNvCxnSpPr/>
          <p:nvPr/>
        </p:nvCxnSpPr>
        <p:spPr>
          <a:xfrm>
            <a:off x="653150" y="3816800"/>
            <a:ext cx="5725200" cy="2173800"/>
          </a:xfrm>
          <a:prstGeom prst="straightConnector1">
            <a:avLst/>
          </a:prstGeom>
          <a:noFill/>
          <a:ln w="9525" cap="flat" cmpd="sng">
            <a:solidFill>
              <a:schemeClr val="dk2"/>
            </a:solidFill>
            <a:prstDash val="solid"/>
            <a:round/>
            <a:headEnd type="none" w="med" len="med"/>
            <a:tailEnd type="none" w="med" len="med"/>
          </a:ln>
        </p:spPr>
      </p:cxnSp>
      <p:cxnSp>
        <p:nvCxnSpPr>
          <p:cNvPr id="199" name="Google Shape;199;g5af79b7ce2_1_0"/>
          <p:cNvCxnSpPr/>
          <p:nvPr/>
        </p:nvCxnSpPr>
        <p:spPr>
          <a:xfrm>
            <a:off x="642950" y="3122850"/>
            <a:ext cx="5725200" cy="1847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5af79b7ce2_1_60"/>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Arial"/>
              <a:buNone/>
            </a:pPr>
            <a:r>
              <a:rPr lang="en-US" dirty="0"/>
              <a:t>Average Temperature Correlation</a:t>
            </a:r>
            <a:endParaRPr dirty="0"/>
          </a:p>
        </p:txBody>
      </p:sp>
      <p:sp>
        <p:nvSpPr>
          <p:cNvPr id="227" name="Google Shape;227;g5af79b7ce2_1_60"/>
          <p:cNvSpPr txBox="1">
            <a:spLocks noGrp="1"/>
          </p:cNvSpPr>
          <p:nvPr>
            <p:ph type="sldNum" idx="12"/>
          </p:nvPr>
        </p:nvSpPr>
        <p:spPr>
          <a:xfrm>
            <a:off x="8610599" y="64690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15</a:t>
            </a:fld>
            <a:endParaRPr/>
          </a:p>
        </p:txBody>
      </p:sp>
      <p:pic>
        <p:nvPicPr>
          <p:cNvPr id="3" name="图片 2">
            <a:extLst>
              <a:ext uri="{FF2B5EF4-FFF2-40B4-BE49-F238E27FC236}">
                <a16:creationId xmlns:a16="http://schemas.microsoft.com/office/drawing/2014/main" id="{047D2828-13B2-E745-A357-8EC89304140D}"/>
              </a:ext>
            </a:extLst>
          </p:cNvPr>
          <p:cNvPicPr>
            <a:picLocks noChangeAspect="1"/>
          </p:cNvPicPr>
          <p:nvPr/>
        </p:nvPicPr>
        <p:blipFill rotWithShape="1">
          <a:blip r:embed="rId3"/>
          <a:srcRect l="16112" t="28108" r="18832" b="27748"/>
          <a:stretch/>
        </p:blipFill>
        <p:spPr>
          <a:xfrm>
            <a:off x="2692067" y="1092853"/>
            <a:ext cx="6357340" cy="5582610"/>
          </a:xfrm>
          <a:prstGeom prst="rect">
            <a:avLst/>
          </a:prstGeom>
        </p:spPr>
      </p:pic>
      <p:sp>
        <p:nvSpPr>
          <p:cNvPr id="4" name="Left Brace 3">
            <a:extLst>
              <a:ext uri="{FF2B5EF4-FFF2-40B4-BE49-F238E27FC236}">
                <a16:creationId xmlns:a16="http://schemas.microsoft.com/office/drawing/2014/main" id="{15E300CD-3E58-C945-9093-5FA7AA118A1E}"/>
              </a:ext>
            </a:extLst>
          </p:cNvPr>
          <p:cNvSpPr/>
          <p:nvPr/>
        </p:nvSpPr>
        <p:spPr>
          <a:xfrm>
            <a:off x="2338392" y="4317068"/>
            <a:ext cx="828675" cy="18724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D73E8750-B3EA-1F40-A8E3-50D25458F49D}"/>
              </a:ext>
            </a:extLst>
          </p:cNvPr>
          <p:cNvSpPr txBox="1"/>
          <p:nvPr/>
        </p:nvSpPr>
        <p:spPr>
          <a:xfrm>
            <a:off x="-4758" y="2705070"/>
            <a:ext cx="2343150" cy="400110"/>
          </a:xfrm>
          <a:prstGeom prst="rect">
            <a:avLst/>
          </a:prstGeom>
          <a:noFill/>
        </p:spPr>
        <p:txBody>
          <a:bodyPr wrap="square" rtlCol="0">
            <a:spAutoFit/>
          </a:bodyPr>
          <a:lstStyle/>
          <a:p>
            <a:r>
              <a:rPr lang="en-US" sz="2000" dirty="0"/>
              <a:t>West Coast Cities</a:t>
            </a:r>
          </a:p>
        </p:txBody>
      </p:sp>
      <p:sp>
        <p:nvSpPr>
          <p:cNvPr id="8" name="Left Brace 7">
            <a:extLst>
              <a:ext uri="{FF2B5EF4-FFF2-40B4-BE49-F238E27FC236}">
                <a16:creationId xmlns:a16="http://schemas.microsoft.com/office/drawing/2014/main" id="{79F67DBF-E080-F945-96D2-F09D9E1E70A1}"/>
              </a:ext>
            </a:extLst>
          </p:cNvPr>
          <p:cNvSpPr/>
          <p:nvPr/>
        </p:nvSpPr>
        <p:spPr>
          <a:xfrm>
            <a:off x="2338392" y="1643063"/>
            <a:ext cx="828675" cy="25241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1A901548-1A5F-C54B-B34B-7C6DA5073B02}"/>
              </a:ext>
            </a:extLst>
          </p:cNvPr>
          <p:cNvSpPr txBox="1"/>
          <p:nvPr/>
        </p:nvSpPr>
        <p:spPr>
          <a:xfrm>
            <a:off x="-4758" y="5053235"/>
            <a:ext cx="2343150" cy="400110"/>
          </a:xfrm>
          <a:prstGeom prst="rect">
            <a:avLst/>
          </a:prstGeom>
          <a:noFill/>
        </p:spPr>
        <p:txBody>
          <a:bodyPr wrap="square" rtlCol="0">
            <a:spAutoFit/>
          </a:bodyPr>
          <a:lstStyle/>
          <a:p>
            <a:r>
              <a:rPr lang="en-US" sz="2000" dirty="0"/>
              <a:t>East Coast Cities</a:t>
            </a:r>
          </a:p>
        </p:txBody>
      </p:sp>
    </p:spTree>
    <p:extLst>
      <p:ext uri="{BB962C8B-B14F-4D97-AF65-F5344CB8AC3E}">
        <p14:creationId xmlns:p14="http://schemas.microsoft.com/office/powerpoint/2010/main" val="2887396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5af79b7ce2_1_48"/>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Average Precipitation Comparison -- Year wise (West Coast) </a:t>
            </a:r>
            <a:endParaRPr/>
          </a:p>
        </p:txBody>
      </p:sp>
      <p:sp>
        <p:nvSpPr>
          <p:cNvPr id="214" name="Google Shape;214;g5af79b7ce2_1_48"/>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16</a:t>
            </a:fld>
            <a:endParaRPr/>
          </a:p>
        </p:txBody>
      </p:sp>
      <p:sp>
        <p:nvSpPr>
          <p:cNvPr id="215" name="Google Shape;215;g5af79b7ce2_1_48"/>
          <p:cNvSpPr txBox="1"/>
          <p:nvPr/>
        </p:nvSpPr>
        <p:spPr>
          <a:xfrm>
            <a:off x="669925" y="1139663"/>
            <a:ext cx="1917600" cy="515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 </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cxnSp>
        <p:nvCxnSpPr>
          <p:cNvPr id="216" name="Google Shape;216;g5af79b7ce2_1_48"/>
          <p:cNvCxnSpPr>
            <a:stCxn id="217" idx="3"/>
          </p:cNvCxnSpPr>
          <p:nvPr/>
        </p:nvCxnSpPr>
        <p:spPr>
          <a:xfrm flipH="1">
            <a:off x="8592949" y="3026637"/>
            <a:ext cx="3330300" cy="2025000"/>
          </a:xfrm>
          <a:prstGeom prst="straightConnector1">
            <a:avLst/>
          </a:prstGeom>
          <a:noFill/>
          <a:ln w="9525" cap="flat" cmpd="sng">
            <a:solidFill>
              <a:schemeClr val="dk2"/>
            </a:solidFill>
            <a:prstDash val="dot"/>
            <a:round/>
            <a:headEnd type="none" w="med" len="med"/>
            <a:tailEnd type="none" w="med" len="med"/>
          </a:ln>
        </p:spPr>
      </p:cxnSp>
      <p:pic>
        <p:nvPicPr>
          <p:cNvPr id="218" name="Google Shape;218;g5af79b7ce2_1_48"/>
          <p:cNvPicPr preferRelativeResize="0"/>
          <p:nvPr/>
        </p:nvPicPr>
        <p:blipFill>
          <a:blip r:embed="rId3">
            <a:alphaModFix/>
          </a:blip>
          <a:stretch>
            <a:fillRect/>
          </a:stretch>
        </p:blipFill>
        <p:spPr>
          <a:xfrm>
            <a:off x="111575" y="1130300"/>
            <a:ext cx="9224869" cy="5006975"/>
          </a:xfrm>
          <a:prstGeom prst="rect">
            <a:avLst/>
          </a:prstGeom>
          <a:noFill/>
          <a:ln>
            <a:noFill/>
          </a:ln>
        </p:spPr>
      </p:pic>
      <p:pic>
        <p:nvPicPr>
          <p:cNvPr id="217" name="Google Shape;217;g5af79b7ce2_1_48"/>
          <p:cNvPicPr preferRelativeResize="0"/>
          <p:nvPr/>
        </p:nvPicPr>
        <p:blipFill>
          <a:blip r:embed="rId4">
            <a:alphaModFix/>
          </a:blip>
          <a:stretch>
            <a:fillRect/>
          </a:stretch>
        </p:blipFill>
        <p:spPr>
          <a:xfrm>
            <a:off x="5857850" y="1471075"/>
            <a:ext cx="6065399" cy="3111124"/>
          </a:xfrm>
          <a:prstGeom prst="rect">
            <a:avLst/>
          </a:prstGeom>
          <a:noFill/>
          <a:ln>
            <a:noFill/>
          </a:ln>
        </p:spPr>
      </p:pic>
      <p:cxnSp>
        <p:nvCxnSpPr>
          <p:cNvPr id="219" name="Google Shape;219;g5af79b7ce2_1_48"/>
          <p:cNvCxnSpPr>
            <a:cxnSpLocks/>
          </p:cNvCxnSpPr>
          <p:nvPr/>
        </p:nvCxnSpPr>
        <p:spPr>
          <a:xfrm flipH="1">
            <a:off x="2471738" y="4286250"/>
            <a:ext cx="4212012" cy="1305463"/>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g5af79b7ce2_1_48"/>
          <p:cNvCxnSpPr>
            <a:cxnSpLocks/>
          </p:cNvCxnSpPr>
          <p:nvPr/>
        </p:nvCxnSpPr>
        <p:spPr>
          <a:xfrm flipH="1">
            <a:off x="8033300" y="4286250"/>
            <a:ext cx="3096663" cy="1324994"/>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5af79b7ce2_1_60"/>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Arial"/>
              <a:buNone/>
            </a:pPr>
            <a:r>
              <a:rPr lang="en-US"/>
              <a:t>Average Precipitation Comparison -- Year wise (East Coast)</a:t>
            </a:r>
            <a:endParaRPr/>
          </a:p>
        </p:txBody>
      </p:sp>
      <p:sp>
        <p:nvSpPr>
          <p:cNvPr id="227" name="Google Shape;227;g5af79b7ce2_1_60"/>
          <p:cNvSpPr txBox="1">
            <a:spLocks noGrp="1"/>
          </p:cNvSpPr>
          <p:nvPr>
            <p:ph type="sldNum" idx="12"/>
          </p:nvPr>
        </p:nvSpPr>
        <p:spPr>
          <a:xfrm>
            <a:off x="8610599" y="64690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17</a:t>
            </a:fld>
            <a:endParaRPr/>
          </a:p>
        </p:txBody>
      </p:sp>
      <p:pic>
        <p:nvPicPr>
          <p:cNvPr id="228" name="Google Shape;228;g5af79b7ce2_1_60"/>
          <p:cNvPicPr preferRelativeResize="0"/>
          <p:nvPr/>
        </p:nvPicPr>
        <p:blipFill>
          <a:blip r:embed="rId3">
            <a:alphaModFix/>
          </a:blip>
          <a:stretch>
            <a:fillRect/>
          </a:stretch>
        </p:blipFill>
        <p:spPr>
          <a:xfrm>
            <a:off x="0" y="1171125"/>
            <a:ext cx="9454574" cy="4908749"/>
          </a:xfrm>
          <a:prstGeom prst="rect">
            <a:avLst/>
          </a:prstGeom>
          <a:noFill/>
          <a:ln>
            <a:noFill/>
          </a:ln>
        </p:spPr>
      </p:pic>
      <p:pic>
        <p:nvPicPr>
          <p:cNvPr id="229" name="Google Shape;229;g5af79b7ce2_1_60"/>
          <p:cNvPicPr preferRelativeResize="0"/>
          <p:nvPr/>
        </p:nvPicPr>
        <p:blipFill rotWithShape="1">
          <a:blip r:embed="rId4">
            <a:alphaModFix/>
          </a:blip>
          <a:srcRect t="9057"/>
          <a:stretch/>
        </p:blipFill>
        <p:spPr>
          <a:xfrm>
            <a:off x="5960300" y="1436475"/>
            <a:ext cx="6020801" cy="2461974"/>
          </a:xfrm>
          <a:prstGeom prst="rect">
            <a:avLst/>
          </a:prstGeom>
          <a:noFill/>
          <a:ln>
            <a:noFill/>
          </a:ln>
        </p:spPr>
      </p:pic>
      <p:cxnSp>
        <p:nvCxnSpPr>
          <p:cNvPr id="230" name="Google Shape;230;g5af79b7ce2_1_60"/>
          <p:cNvCxnSpPr>
            <a:cxnSpLocks/>
          </p:cNvCxnSpPr>
          <p:nvPr/>
        </p:nvCxnSpPr>
        <p:spPr>
          <a:xfrm flipV="1">
            <a:off x="3943350" y="3643314"/>
            <a:ext cx="3429000" cy="1928811"/>
          </a:xfrm>
          <a:prstGeom prst="straightConnector1">
            <a:avLst/>
          </a:prstGeom>
          <a:noFill/>
          <a:ln w="9525" cap="flat" cmpd="sng">
            <a:solidFill>
              <a:schemeClr val="dk2"/>
            </a:solidFill>
            <a:prstDash val="solid"/>
            <a:round/>
            <a:headEnd type="none" w="med" len="med"/>
            <a:tailEnd type="none" w="med" len="med"/>
          </a:ln>
        </p:spPr>
      </p:cxnSp>
      <p:cxnSp>
        <p:nvCxnSpPr>
          <p:cNvPr id="231" name="Google Shape;231;g5af79b7ce2_1_60"/>
          <p:cNvCxnSpPr>
            <a:cxnSpLocks/>
          </p:cNvCxnSpPr>
          <p:nvPr/>
        </p:nvCxnSpPr>
        <p:spPr>
          <a:xfrm flipH="1">
            <a:off x="8129589" y="3643314"/>
            <a:ext cx="2800349" cy="1972121"/>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5af79b7ce2_1_60"/>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lvl="0"/>
            <a:r>
              <a:rPr lang="en-US" altLang="zh-CN" dirty="0"/>
              <a:t>Average Precipitation Correlation</a:t>
            </a:r>
            <a:endParaRPr dirty="0"/>
          </a:p>
        </p:txBody>
      </p:sp>
      <p:sp>
        <p:nvSpPr>
          <p:cNvPr id="227" name="Google Shape;227;g5af79b7ce2_1_60"/>
          <p:cNvSpPr txBox="1">
            <a:spLocks noGrp="1"/>
          </p:cNvSpPr>
          <p:nvPr>
            <p:ph type="sldNum" idx="12"/>
          </p:nvPr>
        </p:nvSpPr>
        <p:spPr>
          <a:xfrm>
            <a:off x="8610599" y="64690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18</a:t>
            </a:fld>
            <a:endParaRPr/>
          </a:p>
        </p:txBody>
      </p:sp>
      <p:sp>
        <p:nvSpPr>
          <p:cNvPr id="9" name="TextBox 8">
            <a:extLst>
              <a:ext uri="{FF2B5EF4-FFF2-40B4-BE49-F238E27FC236}">
                <a16:creationId xmlns:a16="http://schemas.microsoft.com/office/drawing/2014/main" id="{3F8EC466-E323-864C-9FA6-AB8169B4BB4A}"/>
              </a:ext>
            </a:extLst>
          </p:cNvPr>
          <p:cNvSpPr txBox="1"/>
          <p:nvPr/>
        </p:nvSpPr>
        <p:spPr>
          <a:xfrm>
            <a:off x="828675" y="5432241"/>
            <a:ext cx="1514475" cy="400110"/>
          </a:xfrm>
          <a:prstGeom prst="rect">
            <a:avLst/>
          </a:prstGeom>
          <a:noFill/>
        </p:spPr>
        <p:txBody>
          <a:bodyPr wrap="square" rtlCol="0">
            <a:spAutoFit/>
          </a:bodyPr>
          <a:lstStyle/>
          <a:p>
            <a:r>
              <a:rPr lang="en-US" sz="2000" dirty="0"/>
              <a:t>Arid Lands</a:t>
            </a:r>
          </a:p>
        </p:txBody>
      </p:sp>
      <p:pic>
        <p:nvPicPr>
          <p:cNvPr id="7" name="Picture 6" descr="A screenshot of a cell phone&#10;&#10;Description automatically generated">
            <a:extLst>
              <a:ext uri="{FF2B5EF4-FFF2-40B4-BE49-F238E27FC236}">
                <a16:creationId xmlns:a16="http://schemas.microsoft.com/office/drawing/2014/main" id="{D6C02F6C-63F0-0C41-A1DB-2B65455CE4B9}"/>
              </a:ext>
            </a:extLst>
          </p:cNvPr>
          <p:cNvPicPr>
            <a:picLocks noChangeAspect="1"/>
          </p:cNvPicPr>
          <p:nvPr/>
        </p:nvPicPr>
        <p:blipFill>
          <a:blip r:embed="rId3"/>
          <a:stretch>
            <a:fillRect/>
          </a:stretch>
        </p:blipFill>
        <p:spPr>
          <a:xfrm>
            <a:off x="3072675" y="1201170"/>
            <a:ext cx="6045198" cy="5371093"/>
          </a:xfrm>
          <a:prstGeom prst="rect">
            <a:avLst/>
          </a:prstGeom>
        </p:spPr>
      </p:pic>
      <p:sp>
        <p:nvSpPr>
          <p:cNvPr id="8" name="Left Brace 7">
            <a:extLst>
              <a:ext uri="{FF2B5EF4-FFF2-40B4-BE49-F238E27FC236}">
                <a16:creationId xmlns:a16="http://schemas.microsoft.com/office/drawing/2014/main" id="{86C37F68-81E6-1844-A5DF-3521A7E6914D}"/>
              </a:ext>
            </a:extLst>
          </p:cNvPr>
          <p:cNvSpPr/>
          <p:nvPr/>
        </p:nvSpPr>
        <p:spPr>
          <a:xfrm>
            <a:off x="2338392" y="5117946"/>
            <a:ext cx="828675" cy="10287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21771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5ad697d432_6_7"/>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dirty="0"/>
              <a:t>Conclusions</a:t>
            </a:r>
            <a:endParaRPr dirty="0"/>
          </a:p>
        </p:txBody>
      </p:sp>
      <p:sp>
        <p:nvSpPr>
          <p:cNvPr id="206" name="Google Shape;206;g5ad697d432_6_7"/>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19</a:t>
            </a:fld>
            <a:endParaRPr/>
          </a:p>
        </p:txBody>
      </p:sp>
      <p:sp>
        <p:nvSpPr>
          <p:cNvPr id="207" name="Google Shape;207;g5ad697d432_6_7"/>
          <p:cNvSpPr txBox="1"/>
          <p:nvPr/>
        </p:nvSpPr>
        <p:spPr>
          <a:xfrm>
            <a:off x="669924" y="1900025"/>
            <a:ext cx="10850700" cy="20511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b="1" dirty="0">
                <a:solidFill>
                  <a:schemeClr val="dk1"/>
                </a:solidFill>
              </a:rPr>
              <a:t>The average temperature of the cities shows good correlation with respect to their longitude.</a:t>
            </a:r>
          </a:p>
          <a:p>
            <a:pPr marL="457200" lvl="0" indent="-381000" algn="l" rtl="0">
              <a:spcBef>
                <a:spcPts val="0"/>
              </a:spcBef>
              <a:spcAft>
                <a:spcPts val="0"/>
              </a:spcAft>
              <a:buClr>
                <a:schemeClr val="dk1"/>
              </a:buClr>
              <a:buSzPts val="2400"/>
              <a:buChar char="-"/>
            </a:pPr>
            <a:endParaRPr lang="en-US" sz="2400" b="1" dirty="0">
              <a:solidFill>
                <a:schemeClr val="dk1"/>
              </a:solidFill>
            </a:endParaRPr>
          </a:p>
          <a:p>
            <a:pPr marL="457200" lvl="0" indent="-381000" algn="l" rtl="0">
              <a:spcBef>
                <a:spcPts val="0"/>
              </a:spcBef>
              <a:spcAft>
                <a:spcPts val="0"/>
              </a:spcAft>
              <a:buClr>
                <a:schemeClr val="dk1"/>
              </a:buClr>
              <a:buSzPts val="2400"/>
              <a:buChar char="-"/>
            </a:pPr>
            <a:r>
              <a:rPr lang="en-US" sz="2400" b="1" dirty="0">
                <a:solidFill>
                  <a:schemeClr val="dk1"/>
                </a:solidFill>
              </a:rPr>
              <a:t>The average precipitation for the coastal cities on both coasts looks correlated, LA and SD being exception because of very less annual rainfall.</a:t>
            </a:r>
          </a:p>
          <a:p>
            <a:pPr marL="457200" lvl="0" indent="-381000" algn="l" rtl="0">
              <a:spcBef>
                <a:spcPts val="0"/>
              </a:spcBef>
              <a:spcAft>
                <a:spcPts val="0"/>
              </a:spcAft>
              <a:buClr>
                <a:schemeClr val="dk1"/>
              </a:buClr>
              <a:buSzPts val="2400"/>
              <a:buChar char="-"/>
            </a:pPr>
            <a:endParaRPr sz="2400" b="1" dirty="0">
              <a:solidFill>
                <a:schemeClr val="dk1"/>
              </a:solidFill>
            </a:endParaRPr>
          </a:p>
        </p:txBody>
      </p:sp>
    </p:spTree>
    <p:extLst>
      <p:ext uri="{BB962C8B-B14F-4D97-AF65-F5344CB8AC3E}">
        <p14:creationId xmlns:p14="http://schemas.microsoft.com/office/powerpoint/2010/main" val="313119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pSp>
        <p:nvGrpSpPr>
          <p:cNvPr id="93" name="Google Shape;93;p2"/>
          <p:cNvGrpSpPr/>
          <p:nvPr/>
        </p:nvGrpSpPr>
        <p:grpSpPr>
          <a:xfrm>
            <a:off x="757282" y="1700808"/>
            <a:ext cx="10763204" cy="4083608"/>
            <a:chOff x="757282" y="1700808"/>
            <a:chExt cx="10763204" cy="4083608"/>
          </a:xfrm>
        </p:grpSpPr>
        <p:grpSp>
          <p:nvGrpSpPr>
            <p:cNvPr id="94" name="Google Shape;94;p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757282" y="1700808"/>
              <a:ext cx="10763204" cy="4083608"/>
              <a:chOff x="1175743" y="1700808"/>
              <a:chExt cx="10344745" cy="4083608"/>
            </a:xfrm>
          </p:grpSpPr>
          <p:sp>
            <p:nvSpPr>
              <p:cNvPr id="95" name="Google Shape;95;p2"/>
              <p:cNvSpPr txBox="1"/>
              <p:nvPr/>
            </p:nvSpPr>
            <p:spPr>
              <a:xfrm>
                <a:off x="3822192" y="1780800"/>
                <a:ext cx="7698295" cy="4003616"/>
              </a:xfrm>
              <a:prstGeom prst="rect">
                <a:avLst/>
              </a:prstGeom>
              <a:noFill/>
              <a:ln>
                <a:noFill/>
              </a:ln>
            </p:spPr>
            <p:txBody>
              <a:bodyPr spcFirstLastPara="1" wrap="square" lIns="91425" tIns="0" rIns="91425" bIns="45700" anchor="t" anchorCtr="0">
                <a:noAutofit/>
              </a:bodyPr>
              <a:lstStyle/>
              <a:p>
                <a:pPr marL="342900" marR="0" lvl="0" indent="-342900" algn="l" rtl="0">
                  <a:lnSpc>
                    <a:spcPct val="150000"/>
                  </a:lnSpc>
                  <a:spcBef>
                    <a:spcPts val="0"/>
                  </a:spcBef>
                  <a:spcAft>
                    <a:spcPts val="0"/>
                  </a:spcAft>
                  <a:buClr>
                    <a:schemeClr val="dk1"/>
                  </a:buClr>
                  <a:buSzPts val="2400"/>
                  <a:buFont typeface="Arial"/>
                  <a:buAutoNum type="arabicPeriod"/>
                </a:pPr>
                <a:r>
                  <a:rPr lang="en-US" sz="2400" b="1" i="0" u="none" strike="noStrike" cap="none" dirty="0">
                    <a:solidFill>
                      <a:schemeClr val="dk1"/>
                    </a:solidFill>
                    <a:latin typeface="Arial"/>
                    <a:ea typeface="Arial"/>
                    <a:cs typeface="Arial"/>
                    <a:sym typeface="Arial"/>
                  </a:rPr>
                  <a:t>Introduction</a:t>
                </a:r>
                <a:endParaRPr sz="2400" b="1" i="0" u="none" strike="noStrike" cap="none" dirty="0">
                  <a:solidFill>
                    <a:schemeClr val="dk1"/>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400"/>
                  <a:buFont typeface="Arial"/>
                  <a:buAutoNum type="arabicPeriod"/>
                </a:pPr>
                <a:r>
                  <a:rPr lang="en-US" sz="2400" b="1" i="0" u="none" strike="noStrike" cap="none" dirty="0">
                    <a:solidFill>
                      <a:schemeClr val="dk1"/>
                    </a:solidFill>
                    <a:latin typeface="Arial"/>
                    <a:ea typeface="Arial"/>
                    <a:cs typeface="Arial"/>
                    <a:sym typeface="Arial"/>
                  </a:rPr>
                  <a:t>Data Collection and Preprocessing</a:t>
                </a:r>
                <a:endParaRPr sz="2400" b="1" i="0" u="none" strike="noStrike" cap="none" dirty="0">
                  <a:solidFill>
                    <a:schemeClr val="dk1"/>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400"/>
                  <a:buAutoNum type="arabicPeriod"/>
                </a:pPr>
                <a:r>
                  <a:rPr lang="en-US" sz="2400" b="1" dirty="0">
                    <a:solidFill>
                      <a:schemeClr val="dk1"/>
                    </a:solidFill>
                  </a:rPr>
                  <a:t>Comparison between West and East Coast</a:t>
                </a:r>
                <a:endParaRPr sz="2400" b="1" dirty="0">
                  <a:solidFill>
                    <a:schemeClr val="dk1"/>
                  </a:solidFill>
                </a:endParaRPr>
              </a:p>
              <a:p>
                <a:pPr marL="342900" marR="0" lvl="0" indent="-342900" algn="l" rtl="0">
                  <a:lnSpc>
                    <a:spcPct val="150000"/>
                  </a:lnSpc>
                  <a:spcBef>
                    <a:spcPts val="0"/>
                  </a:spcBef>
                  <a:spcAft>
                    <a:spcPts val="0"/>
                  </a:spcAft>
                  <a:buClr>
                    <a:schemeClr val="dk1"/>
                  </a:buClr>
                  <a:buSzPts val="2400"/>
                  <a:buAutoNum type="arabicPeriod"/>
                </a:pPr>
                <a:r>
                  <a:rPr lang="en-US" sz="2400" b="1" dirty="0">
                    <a:solidFill>
                      <a:schemeClr val="dk1"/>
                    </a:solidFill>
                  </a:rPr>
                  <a:t>Data Visualization of San Diego</a:t>
                </a:r>
                <a:endParaRPr sz="2400" b="1" dirty="0">
                  <a:solidFill>
                    <a:schemeClr val="dk1"/>
                  </a:solidFill>
                </a:endParaRPr>
              </a:p>
              <a:p>
                <a:pPr marL="342900" marR="0" lvl="0" indent="-342900" algn="l" rtl="0">
                  <a:lnSpc>
                    <a:spcPct val="150000"/>
                  </a:lnSpc>
                  <a:spcBef>
                    <a:spcPts val="0"/>
                  </a:spcBef>
                  <a:spcAft>
                    <a:spcPts val="0"/>
                  </a:spcAft>
                  <a:buClr>
                    <a:schemeClr val="dk1"/>
                  </a:buClr>
                  <a:buSzPts val="2400"/>
                  <a:buAutoNum type="arabicPeriod"/>
                </a:pPr>
                <a:r>
                  <a:rPr lang="en-US" sz="2400" b="1" dirty="0">
                    <a:solidFill>
                      <a:schemeClr val="dk1"/>
                    </a:solidFill>
                  </a:rPr>
                  <a:t>Evaluations and Applications</a:t>
                </a:r>
                <a:endParaRPr sz="2400" b="1" dirty="0">
                  <a:solidFill>
                    <a:schemeClr val="dk1"/>
                  </a:solidFill>
                </a:endParaRPr>
              </a:p>
            </p:txBody>
          </p:sp>
          <p:cxnSp>
            <p:nvCxnSpPr>
              <p:cNvPr id="96" name="Google Shape;96;p2"/>
              <p:cNvCxnSpPr/>
              <p:nvPr/>
            </p:nvCxnSpPr>
            <p:spPr>
              <a:xfrm>
                <a:off x="3696888" y="1780800"/>
                <a:ext cx="0" cy="4003616"/>
              </a:xfrm>
              <a:prstGeom prst="straightConnector1">
                <a:avLst/>
              </a:prstGeom>
              <a:solidFill>
                <a:srgbClr val="FFCC00"/>
              </a:solidFill>
              <a:ln w="9525" cap="flat" cmpd="sng">
                <a:solidFill>
                  <a:srgbClr val="BFBFBF"/>
                </a:solidFill>
                <a:prstDash val="solid"/>
                <a:round/>
                <a:headEnd type="none" w="sm" len="sm"/>
                <a:tailEnd type="none" w="sm" len="sm"/>
              </a:ln>
            </p:spPr>
          </p:cxnSp>
          <p:sp>
            <p:nvSpPr>
              <p:cNvPr id="97" name="Google Shape;97;p2"/>
              <p:cNvSpPr txBox="1"/>
              <p:nvPr/>
            </p:nvSpPr>
            <p:spPr>
              <a:xfrm>
                <a:off x="1175743" y="1700808"/>
                <a:ext cx="2521108"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800"/>
                  <a:buFont typeface="Arial"/>
                  <a:buNone/>
                </a:pPr>
                <a:r>
                  <a:rPr lang="en-US" sz="2800" b="1" i="0" u="none" strike="noStrike" cap="none">
                    <a:solidFill>
                      <a:schemeClr val="accent1"/>
                    </a:solidFill>
                    <a:latin typeface="Arial"/>
                    <a:ea typeface="Arial"/>
                    <a:cs typeface="Arial"/>
                    <a:sym typeface="Arial"/>
                  </a:rPr>
                  <a:t>CONTENTS</a:t>
                </a:r>
                <a:endParaRPr sz="1400" b="0" i="0" u="none" strike="noStrike" cap="none">
                  <a:solidFill>
                    <a:srgbClr val="000000"/>
                  </a:solidFill>
                  <a:latin typeface="Arial"/>
                  <a:ea typeface="Arial"/>
                  <a:cs typeface="Arial"/>
                  <a:sym typeface="Arial"/>
                </a:endParaRPr>
              </a:p>
            </p:txBody>
          </p:sp>
        </p:grpSp>
        <p:sp>
          <p:nvSpPr>
            <p:cNvPr id="98" name="Google Shape;98;p2"/>
            <p:cNvSpPr/>
            <p:nvPr/>
          </p:nvSpPr>
          <p:spPr>
            <a:xfrm>
              <a:off x="2379533" y="4867348"/>
              <a:ext cx="870506" cy="915667"/>
            </a:xfrm>
            <a:custGeom>
              <a:avLst/>
              <a:gdLst/>
              <a:ahLst/>
              <a:cxnLst/>
              <a:rect l="l" t="t" r="r" b="b"/>
              <a:pathLst>
                <a:path w="5127" h="5401" extrusionOk="0">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5ab0f4df4d_0_40"/>
          <p:cNvSpPr txBox="1">
            <a:spLocks noGrp="1"/>
          </p:cNvSpPr>
          <p:nvPr>
            <p:ph type="title"/>
          </p:nvPr>
        </p:nvSpPr>
        <p:spPr>
          <a:xfrm>
            <a:off x="2618700" y="1842850"/>
            <a:ext cx="9573300" cy="987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Arial"/>
              <a:buNone/>
            </a:pPr>
            <a:r>
              <a:rPr lang="en-US" sz="3600"/>
              <a:t>Data Visualization for San Diego</a:t>
            </a:r>
            <a:endParaRPr sz="3600"/>
          </a:p>
        </p:txBody>
      </p:sp>
      <p:sp>
        <p:nvSpPr>
          <p:cNvPr id="245" name="Google Shape;245;g5ab0f4df4d_0_40"/>
          <p:cNvSpPr/>
          <p:nvPr/>
        </p:nvSpPr>
        <p:spPr>
          <a:xfrm>
            <a:off x="1496982" y="1987531"/>
            <a:ext cx="752953" cy="648075"/>
          </a:xfrm>
          <a:prstGeom prst="rect">
            <a:avLst/>
          </a:prstGeom>
        </p:spPr>
        <p:txBody>
          <a:bodyPr>
            <a:prstTxWarp prst="textPlain">
              <a:avLst/>
            </a:prstTxWarp>
          </a:bodyPr>
          <a:lstStyle/>
          <a:p>
            <a:pPr lvl="0" algn="l"/>
            <a:r>
              <a:rPr b="0" i="0">
                <a:ln>
                  <a:noFill/>
                </a:ln>
                <a:solidFill>
                  <a:schemeClr val="accent1"/>
                </a:solidFill>
                <a:latin typeface="Impact"/>
              </a:rPr>
              <a:t>/04</a:t>
            </a:r>
          </a:p>
        </p:txBody>
      </p:sp>
      <p:sp>
        <p:nvSpPr>
          <p:cNvPr id="246" name="Google Shape;246;g5ab0f4df4d_0_40"/>
          <p:cNvSpPr/>
          <p:nvPr/>
        </p:nvSpPr>
        <p:spPr>
          <a:xfrm>
            <a:off x="1208672" y="1550182"/>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g5af75f2f7a_1_0"/>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dirty="0"/>
              <a:t>Weather of San Diego </a:t>
            </a:r>
            <a:endParaRPr dirty="0"/>
          </a:p>
        </p:txBody>
      </p:sp>
      <p:sp>
        <p:nvSpPr>
          <p:cNvPr id="276" name="Google Shape;276;g5af75f2f7a_1_0"/>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21</a:t>
            </a:fld>
            <a:endParaRPr/>
          </a:p>
        </p:txBody>
      </p:sp>
      <p:cxnSp>
        <p:nvCxnSpPr>
          <p:cNvPr id="277" name="Google Shape;277;g5af75f2f7a_1_0"/>
          <p:cNvCxnSpPr/>
          <p:nvPr/>
        </p:nvCxnSpPr>
        <p:spPr>
          <a:xfrm rot="10800000">
            <a:off x="752275" y="1031108"/>
            <a:ext cx="10779000" cy="0"/>
          </a:xfrm>
          <a:prstGeom prst="straightConnector1">
            <a:avLst/>
          </a:prstGeom>
          <a:noFill/>
          <a:ln w="9525" cap="flat" cmpd="sng">
            <a:solidFill>
              <a:schemeClr val="dk2"/>
            </a:solidFill>
            <a:prstDash val="solid"/>
            <a:round/>
            <a:headEnd type="none" w="sm" len="sm"/>
            <a:tailEnd type="none" w="sm" len="sm"/>
          </a:ln>
        </p:spPr>
      </p:cxnSp>
      <p:pic>
        <p:nvPicPr>
          <p:cNvPr id="280" name="Google Shape;280;g5af75f2f7a_1_0"/>
          <p:cNvPicPr preferRelativeResize="0"/>
          <p:nvPr/>
        </p:nvPicPr>
        <p:blipFill>
          <a:blip r:embed="rId3">
            <a:alphaModFix/>
          </a:blip>
          <a:stretch>
            <a:fillRect/>
          </a:stretch>
        </p:blipFill>
        <p:spPr>
          <a:xfrm>
            <a:off x="1083776" y="1828800"/>
            <a:ext cx="3200400" cy="3200400"/>
          </a:xfrm>
          <a:prstGeom prst="rect">
            <a:avLst/>
          </a:prstGeom>
          <a:noFill/>
          <a:ln>
            <a:noFill/>
          </a:ln>
        </p:spPr>
      </p:pic>
      <p:pic>
        <p:nvPicPr>
          <p:cNvPr id="282" name="Google Shape;282;g5af75f2f7a_1_0"/>
          <p:cNvPicPr preferRelativeResize="0"/>
          <p:nvPr/>
        </p:nvPicPr>
        <p:blipFill>
          <a:blip r:embed="rId4">
            <a:alphaModFix/>
          </a:blip>
          <a:stretch>
            <a:fillRect/>
          </a:stretch>
        </p:blipFill>
        <p:spPr>
          <a:xfrm>
            <a:off x="4495074" y="1828800"/>
            <a:ext cx="3200400" cy="3200400"/>
          </a:xfrm>
          <a:prstGeom prst="rect">
            <a:avLst/>
          </a:prstGeom>
          <a:noFill/>
          <a:ln>
            <a:noFill/>
          </a:ln>
        </p:spPr>
      </p:pic>
      <p:pic>
        <p:nvPicPr>
          <p:cNvPr id="284" name="Google Shape;284;g5af75f2f7a_1_0"/>
          <p:cNvPicPr preferRelativeResize="0"/>
          <p:nvPr/>
        </p:nvPicPr>
        <p:blipFill rotWithShape="1">
          <a:blip r:embed="rId5">
            <a:alphaModFix/>
          </a:blip>
          <a:srcRect/>
          <a:stretch/>
        </p:blipFill>
        <p:spPr>
          <a:xfrm>
            <a:off x="7907824" y="1828800"/>
            <a:ext cx="3200400" cy="3200400"/>
          </a:xfrm>
          <a:prstGeom prst="rect">
            <a:avLst/>
          </a:prstGeom>
          <a:noFill/>
          <a:ln>
            <a:noFill/>
          </a:ln>
        </p:spPr>
      </p:pic>
      <p:pic>
        <p:nvPicPr>
          <p:cNvPr id="13" name="Google Shape;278;g5af75f2f7a_1_0">
            <a:extLst>
              <a:ext uri="{FF2B5EF4-FFF2-40B4-BE49-F238E27FC236}">
                <a16:creationId xmlns:a16="http://schemas.microsoft.com/office/drawing/2014/main" id="{E463FB01-04FF-2049-BB6C-87AA94237FAA}"/>
              </a:ext>
            </a:extLst>
          </p:cNvPr>
          <p:cNvPicPr preferRelativeResize="0"/>
          <p:nvPr/>
        </p:nvPicPr>
        <p:blipFill>
          <a:blip r:embed="rId6">
            <a:alphaModFix/>
          </a:blip>
          <a:stretch>
            <a:fillRect/>
          </a:stretch>
        </p:blipFill>
        <p:spPr>
          <a:xfrm>
            <a:off x="9872662" y="4864142"/>
            <a:ext cx="1920411" cy="188915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5af79b7ce2_1_116"/>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Average Temperature of San Diego (1990 - 2018)</a:t>
            </a:r>
            <a:endParaRPr/>
          </a:p>
        </p:txBody>
      </p:sp>
      <p:sp>
        <p:nvSpPr>
          <p:cNvPr id="292" name="Google Shape;292;g5af79b7ce2_1_116"/>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22</a:t>
            </a:fld>
            <a:endParaRPr/>
          </a:p>
        </p:txBody>
      </p:sp>
      <p:sp>
        <p:nvSpPr>
          <p:cNvPr id="293" name="Google Shape;293;g5af79b7ce2_1_116"/>
          <p:cNvSpPr txBox="1"/>
          <p:nvPr/>
        </p:nvSpPr>
        <p:spPr>
          <a:xfrm>
            <a:off x="669925" y="1139663"/>
            <a:ext cx="1917600" cy="515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 </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cxnSp>
        <p:nvCxnSpPr>
          <p:cNvPr id="294" name="Google Shape;294;g5af79b7ce2_1_116"/>
          <p:cNvCxnSpPr/>
          <p:nvPr/>
        </p:nvCxnSpPr>
        <p:spPr>
          <a:xfrm rot="10800000">
            <a:off x="752275" y="1031108"/>
            <a:ext cx="10779000" cy="0"/>
          </a:xfrm>
          <a:prstGeom prst="straightConnector1">
            <a:avLst/>
          </a:prstGeom>
          <a:noFill/>
          <a:ln w="9525" cap="flat" cmpd="sng">
            <a:solidFill>
              <a:schemeClr val="dk2"/>
            </a:solidFill>
            <a:prstDash val="solid"/>
            <a:round/>
            <a:headEnd type="none" w="sm" len="sm"/>
            <a:tailEnd type="none" w="sm" len="sm"/>
          </a:ln>
        </p:spPr>
      </p:cxnSp>
      <p:pic>
        <p:nvPicPr>
          <p:cNvPr id="295" name="Google Shape;295;g5af79b7ce2_1_116"/>
          <p:cNvPicPr preferRelativeResize="0"/>
          <p:nvPr/>
        </p:nvPicPr>
        <p:blipFill>
          <a:blip r:embed="rId3">
            <a:alphaModFix/>
          </a:blip>
          <a:stretch>
            <a:fillRect/>
          </a:stretch>
        </p:blipFill>
        <p:spPr>
          <a:xfrm>
            <a:off x="270775" y="1033500"/>
            <a:ext cx="11649000" cy="5824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5af79b7ce2_1_125"/>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1100"/>
              <a:buFont typeface="Arial"/>
              <a:buNone/>
            </a:pPr>
            <a:r>
              <a:rPr lang="en-US"/>
              <a:t>Average Precipitation in San Diego (1990 - 2018)</a:t>
            </a:r>
            <a:endParaRPr/>
          </a:p>
        </p:txBody>
      </p:sp>
      <p:sp>
        <p:nvSpPr>
          <p:cNvPr id="302" name="Google Shape;302;g5af79b7ce2_1_125"/>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23</a:t>
            </a:fld>
            <a:endParaRPr/>
          </a:p>
        </p:txBody>
      </p:sp>
      <p:pic>
        <p:nvPicPr>
          <p:cNvPr id="303" name="Google Shape;303;g5af79b7ce2_1_125"/>
          <p:cNvPicPr preferRelativeResize="0"/>
          <p:nvPr/>
        </p:nvPicPr>
        <p:blipFill>
          <a:blip r:embed="rId3">
            <a:alphaModFix/>
          </a:blip>
          <a:stretch>
            <a:fillRect/>
          </a:stretch>
        </p:blipFill>
        <p:spPr>
          <a:xfrm>
            <a:off x="266725" y="1028700"/>
            <a:ext cx="11658550" cy="5829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5ad697d432_3_76"/>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dirty="0"/>
              <a:t>Conclusions</a:t>
            </a:r>
            <a:endParaRPr dirty="0"/>
          </a:p>
        </p:txBody>
      </p:sp>
      <p:sp>
        <p:nvSpPr>
          <p:cNvPr id="310" name="Google Shape;310;g5ad697d432_3_76"/>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24</a:t>
            </a:fld>
            <a:endParaRPr/>
          </a:p>
        </p:txBody>
      </p:sp>
      <p:sp>
        <p:nvSpPr>
          <p:cNvPr id="311" name="Google Shape;311;g5ad697d432_3_76"/>
          <p:cNvSpPr txBox="1"/>
          <p:nvPr/>
        </p:nvSpPr>
        <p:spPr>
          <a:xfrm>
            <a:off x="670025" y="1516875"/>
            <a:ext cx="10850700" cy="44118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US" sz="2400" b="1" dirty="0"/>
              <a:t>The average temperature per month in San Diego has fluctuated over the years but shows a slight upward trend overall.</a:t>
            </a:r>
            <a:endParaRPr sz="2400" b="1" dirty="0"/>
          </a:p>
          <a:p>
            <a:pPr marL="457200" lvl="0" indent="0" algn="l" rtl="0">
              <a:spcBef>
                <a:spcPts val="0"/>
              </a:spcBef>
              <a:spcAft>
                <a:spcPts val="0"/>
              </a:spcAft>
              <a:buNone/>
            </a:pPr>
            <a:endParaRPr sz="2400" b="1" dirty="0"/>
          </a:p>
          <a:p>
            <a:pPr marL="457200" lvl="0" indent="-381000" algn="l" rtl="0">
              <a:spcBef>
                <a:spcPts val="0"/>
              </a:spcBef>
              <a:spcAft>
                <a:spcPts val="0"/>
              </a:spcAft>
              <a:buSzPts val="2400"/>
              <a:buChar char="-"/>
            </a:pPr>
            <a:r>
              <a:rPr lang="en-US" sz="2400" b="1" dirty="0"/>
              <a:t>The overall precipitation in San Diego is relatively small, mostly in the autumn and winter seasons.</a:t>
            </a:r>
            <a:endParaRPr sz="2400" b="1" dirty="0"/>
          </a:p>
          <a:p>
            <a:pPr marL="0" lvl="0" indent="0" algn="l" rtl="0">
              <a:spcBef>
                <a:spcPts val="0"/>
              </a:spcBef>
              <a:spcAft>
                <a:spcPts val="0"/>
              </a:spcAft>
              <a:buNone/>
            </a:pPr>
            <a:endParaRPr sz="2400" b="1" dirty="0"/>
          </a:p>
          <a:p>
            <a:pPr marL="457200" lvl="0" indent="-381000" algn="l" rtl="0">
              <a:spcBef>
                <a:spcPts val="0"/>
              </a:spcBef>
              <a:spcAft>
                <a:spcPts val="0"/>
              </a:spcAft>
              <a:buSzPts val="2400"/>
              <a:buChar char="-"/>
            </a:pPr>
            <a:r>
              <a:rPr lang="en-US" sz="2400" b="1" dirty="0"/>
              <a:t>Overall, San Diego is a city with moderate temperatures, mostly sunny days and less precipitation. </a:t>
            </a:r>
            <a:endParaRPr sz="2400" b="1" dirty="0"/>
          </a:p>
          <a:p>
            <a:pPr marL="0" marR="0" lvl="0" indent="0" algn="just" rtl="0">
              <a:lnSpc>
                <a:spcPct val="100000"/>
              </a:lnSpc>
              <a:spcBef>
                <a:spcPts val="0"/>
              </a:spcBef>
              <a:spcAft>
                <a:spcPts val="0"/>
              </a:spcAft>
              <a:buNone/>
            </a:pPr>
            <a:endParaRPr sz="2400" b="1" dirty="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5ab0f4df4d_0_52"/>
          <p:cNvSpPr txBox="1">
            <a:spLocks noGrp="1"/>
          </p:cNvSpPr>
          <p:nvPr>
            <p:ph type="title"/>
          </p:nvPr>
        </p:nvSpPr>
        <p:spPr>
          <a:xfrm>
            <a:off x="2703975" y="1903275"/>
            <a:ext cx="6818700" cy="64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400"/>
              <a:buFont typeface="Arial"/>
              <a:buNone/>
            </a:pPr>
            <a:r>
              <a:rPr lang="en-US" sz="3600"/>
              <a:t>Evaluations and Applications</a:t>
            </a:r>
            <a:endParaRPr sz="3600"/>
          </a:p>
        </p:txBody>
      </p:sp>
      <p:sp>
        <p:nvSpPr>
          <p:cNvPr id="317" name="Google Shape;317;g5ab0f4df4d_0_52"/>
          <p:cNvSpPr/>
          <p:nvPr/>
        </p:nvSpPr>
        <p:spPr>
          <a:xfrm>
            <a:off x="1496982" y="1987531"/>
            <a:ext cx="758790" cy="648075"/>
          </a:xfrm>
          <a:prstGeom prst="rect">
            <a:avLst/>
          </a:prstGeom>
        </p:spPr>
        <p:txBody>
          <a:bodyPr>
            <a:prstTxWarp prst="textPlain">
              <a:avLst/>
            </a:prstTxWarp>
          </a:bodyPr>
          <a:lstStyle/>
          <a:p>
            <a:pPr lvl="0" algn="l"/>
            <a:r>
              <a:rPr b="0" i="0">
                <a:ln>
                  <a:noFill/>
                </a:ln>
                <a:solidFill>
                  <a:schemeClr val="accent1"/>
                </a:solidFill>
                <a:latin typeface="Impact"/>
              </a:rPr>
              <a:t>/05</a:t>
            </a:r>
          </a:p>
        </p:txBody>
      </p:sp>
      <p:sp>
        <p:nvSpPr>
          <p:cNvPr id="318" name="Google Shape;318;g5ab0f4df4d_0_52"/>
          <p:cNvSpPr/>
          <p:nvPr/>
        </p:nvSpPr>
        <p:spPr>
          <a:xfrm>
            <a:off x="1208672" y="1550182"/>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5ad697d432_1_28"/>
          <p:cNvSpPr txBox="1">
            <a:spLocks noGrp="1"/>
          </p:cNvSpPr>
          <p:nvPr>
            <p:ph type="title"/>
          </p:nvPr>
        </p:nvSpPr>
        <p:spPr>
          <a:xfrm>
            <a:off x="669924" y="1"/>
            <a:ext cx="10850700" cy="102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Evaluations and Applications </a:t>
            </a:r>
            <a:endParaRPr/>
          </a:p>
        </p:txBody>
      </p:sp>
      <p:sp>
        <p:nvSpPr>
          <p:cNvPr id="325" name="Google Shape;325;g5ad697d432_1_28"/>
          <p:cNvSpPr txBox="1">
            <a:spLocks noGrp="1"/>
          </p:cNvSpPr>
          <p:nvPr>
            <p:ph type="sldNum" idx="12"/>
          </p:nvPr>
        </p:nvSpPr>
        <p:spPr>
          <a:xfrm>
            <a:off x="8610599" y="6240463"/>
            <a:ext cx="2910000" cy="206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326" name="Google Shape;326;g5ad697d432_1_28"/>
          <p:cNvSpPr txBox="1"/>
          <p:nvPr/>
        </p:nvSpPr>
        <p:spPr>
          <a:xfrm>
            <a:off x="670650" y="1339850"/>
            <a:ext cx="10850700" cy="51069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endParaRPr sz="2400" b="1" dirty="0">
              <a:solidFill>
                <a:schemeClr val="dk1"/>
              </a:solidFill>
            </a:endParaRPr>
          </a:p>
          <a:p>
            <a:pPr marL="457200" marR="0" lvl="0" indent="-381000" algn="just" rtl="0">
              <a:lnSpc>
                <a:spcPct val="100000"/>
              </a:lnSpc>
              <a:spcBef>
                <a:spcPts val="0"/>
              </a:spcBef>
              <a:spcAft>
                <a:spcPts val="0"/>
              </a:spcAft>
              <a:buClr>
                <a:schemeClr val="dk1"/>
              </a:buClr>
              <a:buSzPts val="2400"/>
              <a:buChar char="-"/>
            </a:pPr>
            <a:r>
              <a:rPr lang="en-US" sz="2400" b="1" dirty="0">
                <a:solidFill>
                  <a:schemeClr val="dk1"/>
                </a:solidFill>
              </a:rPr>
              <a:t>Since we don’t have an access to the comprehensive weather data for a longer duration of time, we are not able to make any comment on climate change in general. </a:t>
            </a:r>
            <a:endParaRPr sz="2400" b="1" dirty="0">
              <a:solidFill>
                <a:schemeClr val="dk1"/>
              </a:solidFill>
            </a:endParaRPr>
          </a:p>
          <a:p>
            <a:pPr marL="0" marR="0" lvl="0" indent="0" algn="just" rtl="0">
              <a:lnSpc>
                <a:spcPct val="100000"/>
              </a:lnSpc>
              <a:spcBef>
                <a:spcPts val="0"/>
              </a:spcBef>
              <a:spcAft>
                <a:spcPts val="0"/>
              </a:spcAft>
              <a:buNone/>
            </a:pPr>
            <a:endParaRPr sz="2400" b="1" dirty="0">
              <a:solidFill>
                <a:schemeClr val="dk1"/>
              </a:solidFill>
            </a:endParaRPr>
          </a:p>
          <a:p>
            <a:pPr marL="0" marR="0" lvl="0" indent="0" algn="just" rtl="0">
              <a:lnSpc>
                <a:spcPct val="100000"/>
              </a:lnSpc>
              <a:spcBef>
                <a:spcPts val="0"/>
              </a:spcBef>
              <a:spcAft>
                <a:spcPts val="0"/>
              </a:spcAft>
              <a:buNone/>
            </a:pPr>
            <a:endParaRPr sz="2400" b="1" dirty="0">
              <a:solidFill>
                <a:schemeClr val="dk1"/>
              </a:solidFill>
            </a:endParaRPr>
          </a:p>
          <a:p>
            <a:pPr marL="457200" marR="0" lvl="0" indent="-381000" algn="just" rtl="0">
              <a:lnSpc>
                <a:spcPct val="100000"/>
              </a:lnSpc>
              <a:spcBef>
                <a:spcPts val="0"/>
              </a:spcBef>
              <a:spcAft>
                <a:spcPts val="0"/>
              </a:spcAft>
              <a:buClr>
                <a:schemeClr val="dk1"/>
              </a:buClr>
              <a:buSzPts val="2400"/>
              <a:buChar char="-"/>
            </a:pPr>
            <a:r>
              <a:rPr lang="en-US" sz="2400" b="1" dirty="0">
                <a:solidFill>
                  <a:schemeClr val="dk1"/>
                </a:solidFill>
              </a:rPr>
              <a:t>Overall, this project can be used to get an overall picture of the weather conditions of a city, just by plugging in the city code.</a:t>
            </a:r>
            <a:endParaRPr sz="2400" b="1" dirty="0">
              <a:solidFill>
                <a:schemeClr val="dk1"/>
              </a:solidFill>
            </a:endParaRPr>
          </a:p>
          <a:p>
            <a:pPr marL="0" marR="0" lvl="0" indent="0" algn="just" rtl="0">
              <a:lnSpc>
                <a:spcPct val="100000"/>
              </a:lnSpc>
              <a:spcBef>
                <a:spcPts val="0"/>
              </a:spcBef>
              <a:spcAft>
                <a:spcPts val="0"/>
              </a:spcAft>
              <a:buNone/>
            </a:pPr>
            <a:endParaRPr sz="2400" b="1" dirty="0">
              <a:solidFill>
                <a:schemeClr val="dk1"/>
              </a:solidFill>
            </a:endParaRPr>
          </a:p>
          <a:p>
            <a:pPr marL="0" marR="0" lvl="0" indent="0" algn="just" rtl="0">
              <a:lnSpc>
                <a:spcPct val="100000"/>
              </a:lnSpc>
              <a:spcBef>
                <a:spcPts val="0"/>
              </a:spcBef>
              <a:spcAft>
                <a:spcPts val="0"/>
              </a:spcAft>
              <a:buNone/>
            </a:pPr>
            <a:endParaRPr sz="2400" b="1" dirty="0">
              <a:solidFill>
                <a:schemeClr val="dk1"/>
              </a:solidFill>
            </a:endParaRPr>
          </a:p>
          <a:p>
            <a:pPr marL="0" marR="0" lvl="0" indent="0" algn="just" rtl="0">
              <a:lnSpc>
                <a:spcPct val="100000"/>
              </a:lnSpc>
              <a:spcBef>
                <a:spcPts val="0"/>
              </a:spcBef>
              <a:spcAft>
                <a:spcPts val="0"/>
              </a:spcAft>
              <a:buNone/>
            </a:pPr>
            <a:endParaRPr sz="2400" b="1" dirty="0">
              <a:solidFill>
                <a:schemeClr val="dk1"/>
              </a:solidFill>
            </a:endParaRPr>
          </a:p>
          <a:p>
            <a:pPr marL="0" marR="0" lvl="0" indent="0" algn="just" rtl="0">
              <a:lnSpc>
                <a:spcPct val="100000"/>
              </a:lnSpc>
              <a:spcBef>
                <a:spcPts val="0"/>
              </a:spcBef>
              <a:spcAft>
                <a:spcPts val="0"/>
              </a:spcAft>
              <a:buNone/>
            </a:pPr>
            <a:endParaRPr sz="2400" b="1" dirty="0">
              <a:solidFill>
                <a:schemeClr val="dk1"/>
              </a:solidFill>
            </a:endParaRPr>
          </a:p>
          <a:p>
            <a:pPr marL="0" marR="0" lvl="0" indent="0" algn="just" rtl="0">
              <a:lnSpc>
                <a:spcPct val="100000"/>
              </a:lnSpc>
              <a:spcBef>
                <a:spcPts val="0"/>
              </a:spcBef>
              <a:spcAft>
                <a:spcPts val="0"/>
              </a:spcAft>
              <a:buNone/>
            </a:pPr>
            <a:endParaRPr sz="2400" b="1" dirty="0">
              <a:solidFill>
                <a:schemeClr val="dk1"/>
              </a:solidFill>
            </a:endParaRPr>
          </a:p>
          <a:p>
            <a:pPr marL="0" marR="0" lvl="0" indent="0" algn="just" rtl="0">
              <a:lnSpc>
                <a:spcPct val="100000"/>
              </a:lnSpc>
              <a:spcBef>
                <a:spcPts val="0"/>
              </a:spcBef>
              <a:spcAft>
                <a:spcPts val="0"/>
              </a:spcAft>
              <a:buNone/>
            </a:pPr>
            <a:endParaRPr sz="2400" b="1" dirty="0">
              <a:solidFill>
                <a:schemeClr val="dk1"/>
              </a:solidFill>
            </a:endParaRPr>
          </a:p>
        </p:txBody>
      </p:sp>
      <p:sp>
        <p:nvSpPr>
          <p:cNvPr id="327" name="Google Shape;327;g5ad697d432_1_28"/>
          <p:cNvSpPr txBox="1"/>
          <p:nvPr/>
        </p:nvSpPr>
        <p:spPr>
          <a:xfrm>
            <a:off x="6120125" y="680025"/>
            <a:ext cx="1143000" cy="20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1"/>
          <p:cNvSpPr txBox="1">
            <a:spLocks noGrp="1"/>
          </p:cNvSpPr>
          <p:nvPr>
            <p:ph type="ctrTitle"/>
          </p:nvPr>
        </p:nvSpPr>
        <p:spPr>
          <a:xfrm>
            <a:off x="2490300" y="2499300"/>
            <a:ext cx="7211400" cy="1859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000"/>
              <a:buNone/>
            </a:pPr>
            <a:r>
              <a:rPr lang="en-US" sz="6000"/>
              <a:t>Thanks!</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5ab0f4df4d_0_28"/>
          <p:cNvSpPr txBox="1">
            <a:spLocks noGrp="1"/>
          </p:cNvSpPr>
          <p:nvPr>
            <p:ph type="title"/>
          </p:nvPr>
        </p:nvSpPr>
        <p:spPr>
          <a:xfrm>
            <a:off x="2703975" y="1987525"/>
            <a:ext cx="6257700" cy="6480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400"/>
              <a:buFont typeface="Arial"/>
              <a:buNone/>
            </a:pPr>
            <a:r>
              <a:rPr lang="en-US" sz="3600"/>
              <a:t>Introduction</a:t>
            </a:r>
            <a:endParaRPr sz="3600"/>
          </a:p>
        </p:txBody>
      </p:sp>
      <p:sp>
        <p:nvSpPr>
          <p:cNvPr id="104" name="Google Shape;104;g5ab0f4df4d_0_28"/>
          <p:cNvSpPr/>
          <p:nvPr/>
        </p:nvSpPr>
        <p:spPr>
          <a:xfrm>
            <a:off x="1496982" y="1987531"/>
            <a:ext cx="671237" cy="648075"/>
          </a:xfrm>
          <a:prstGeom prst="rect">
            <a:avLst/>
          </a:prstGeom>
        </p:spPr>
        <p:txBody>
          <a:bodyPr>
            <a:prstTxWarp prst="textPlain">
              <a:avLst/>
            </a:prstTxWarp>
          </a:bodyPr>
          <a:lstStyle/>
          <a:p>
            <a:pPr lvl="0" algn="l"/>
            <a:r>
              <a:rPr b="0" i="0">
                <a:ln>
                  <a:noFill/>
                </a:ln>
                <a:solidFill>
                  <a:schemeClr val="accent1"/>
                </a:solidFill>
                <a:latin typeface="Impact"/>
              </a:rPr>
              <a:t>/01</a:t>
            </a:r>
          </a:p>
        </p:txBody>
      </p:sp>
      <p:sp>
        <p:nvSpPr>
          <p:cNvPr id="105" name="Google Shape;105;g5ab0f4df4d_0_28"/>
          <p:cNvSpPr/>
          <p:nvPr/>
        </p:nvSpPr>
        <p:spPr>
          <a:xfrm>
            <a:off x="1208672" y="1550182"/>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a:t>
            </a:fld>
            <a:endParaRPr dirty="0"/>
          </a:p>
        </p:txBody>
      </p:sp>
      <p:sp>
        <p:nvSpPr>
          <p:cNvPr id="111" name="Google Shape;111;p4"/>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Climate Change in Recent Years</a:t>
            </a:r>
            <a:endParaRPr/>
          </a:p>
        </p:txBody>
      </p:sp>
      <p:pic>
        <p:nvPicPr>
          <p:cNvPr id="112" name="Google Shape;112;p4"/>
          <p:cNvPicPr preferRelativeResize="0"/>
          <p:nvPr/>
        </p:nvPicPr>
        <p:blipFill rotWithShape="1">
          <a:blip r:embed="rId3">
            <a:alphaModFix/>
          </a:blip>
          <a:srcRect/>
          <a:stretch/>
        </p:blipFill>
        <p:spPr>
          <a:xfrm>
            <a:off x="669924" y="1218400"/>
            <a:ext cx="5426076" cy="3739363"/>
          </a:xfrm>
          <a:prstGeom prst="rect">
            <a:avLst/>
          </a:prstGeom>
          <a:noFill/>
          <a:ln>
            <a:noFill/>
          </a:ln>
        </p:spPr>
      </p:pic>
      <p:sp>
        <p:nvSpPr>
          <p:cNvPr id="113" name="Google Shape;113;p4"/>
          <p:cNvSpPr txBox="1"/>
          <p:nvPr/>
        </p:nvSpPr>
        <p:spPr>
          <a:xfrm>
            <a:off x="371824" y="5155337"/>
            <a:ext cx="5723450" cy="5215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sng" strike="noStrike" cap="none" dirty="0">
                <a:solidFill>
                  <a:schemeClr val="hlink"/>
                </a:solidFill>
                <a:latin typeface="Arial"/>
                <a:ea typeface="Arial"/>
                <a:cs typeface="Arial"/>
                <a:sym typeface="Arial"/>
                <a:hlinkClick r:id="rId4"/>
              </a:rPr>
              <a:t>https://climate.nasa.gov/news/2876/new-studies-increase-confidence-in-nasas-measure-of-earths-temperature/</a:t>
            </a:r>
            <a:endParaRPr sz="1400" b="0" i="0" u="none" strike="noStrike" cap="none" dirty="0">
              <a:solidFill>
                <a:srgbClr val="000000"/>
              </a:solidFill>
              <a:latin typeface="Arial"/>
              <a:ea typeface="Arial"/>
              <a:cs typeface="Arial"/>
              <a:sym typeface="Arial"/>
            </a:endParaRPr>
          </a:p>
        </p:txBody>
      </p:sp>
      <p:sp>
        <p:nvSpPr>
          <p:cNvPr id="114" name="Google Shape;114;p4"/>
          <p:cNvSpPr txBox="1"/>
          <p:nvPr/>
        </p:nvSpPr>
        <p:spPr>
          <a:xfrm>
            <a:off x="7111087" y="4285925"/>
            <a:ext cx="4409400" cy="13909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Arial"/>
                <a:ea typeface="Arial"/>
                <a:cs typeface="Arial"/>
                <a:sym typeface="Arial"/>
              </a:rPr>
              <a:t>The Phenomenon of Climate Change:</a:t>
            </a:r>
            <a:endParaRPr sz="1800" b="1" i="0" u="none" strike="noStrike" cap="none" dirty="0">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1" dirty="0"/>
              <a:t>G</a:t>
            </a:r>
            <a:r>
              <a:rPr lang="en-US" sz="1800" b="1" i="0" u="none" strike="noStrike" cap="none" dirty="0">
                <a:solidFill>
                  <a:srgbClr val="000000"/>
                </a:solidFill>
                <a:latin typeface="Arial"/>
                <a:ea typeface="Arial"/>
                <a:cs typeface="Arial"/>
                <a:sym typeface="Arial"/>
              </a:rPr>
              <a:t>lobal </a:t>
            </a:r>
            <a:r>
              <a:rPr lang="en-US" sz="1800" b="1" dirty="0"/>
              <a:t>W</a:t>
            </a:r>
            <a:r>
              <a:rPr lang="en-US" sz="1800" b="1" i="0" u="none" strike="noStrike" cap="none" dirty="0">
                <a:solidFill>
                  <a:srgbClr val="000000"/>
                </a:solidFill>
                <a:latin typeface="Arial"/>
                <a:ea typeface="Arial"/>
                <a:cs typeface="Arial"/>
                <a:sym typeface="Arial"/>
              </a:rPr>
              <a:t>arming</a:t>
            </a:r>
            <a:endParaRPr sz="1800" b="1" i="0" u="none" strike="noStrike" cap="none" dirty="0">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1" dirty="0"/>
              <a:t>F</a:t>
            </a:r>
            <a:r>
              <a:rPr lang="en-US" sz="1800" b="1" i="0" u="none" strike="noStrike" cap="none" dirty="0">
                <a:solidFill>
                  <a:srgbClr val="000000"/>
                </a:solidFill>
                <a:latin typeface="Arial"/>
                <a:ea typeface="Arial"/>
                <a:cs typeface="Arial"/>
                <a:sym typeface="Arial"/>
              </a:rPr>
              <a:t>orest Degradation</a:t>
            </a:r>
            <a:endParaRPr sz="1800" b="1" i="0" u="none" strike="noStrike" cap="none" dirty="0">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1" dirty="0"/>
              <a:t>D</a:t>
            </a:r>
            <a:r>
              <a:rPr lang="en-US" sz="1800" b="1" i="0" u="none" strike="noStrike" cap="none" dirty="0">
                <a:solidFill>
                  <a:srgbClr val="000000"/>
                </a:solidFill>
                <a:latin typeface="Arial"/>
                <a:ea typeface="Arial"/>
                <a:cs typeface="Arial"/>
                <a:sym typeface="Arial"/>
              </a:rPr>
              <a:t>esertification</a:t>
            </a:r>
            <a:endParaRPr sz="18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1" i="0" u="none" strike="noStrike" cap="none" dirty="0">
              <a:solidFill>
                <a:srgbClr val="000000"/>
              </a:solidFill>
              <a:latin typeface="Arial"/>
              <a:ea typeface="Arial"/>
              <a:cs typeface="Arial"/>
              <a:sym typeface="Arial"/>
            </a:endParaRPr>
          </a:p>
        </p:txBody>
      </p:sp>
      <p:pic>
        <p:nvPicPr>
          <p:cNvPr id="115" name="Google Shape;115;p4"/>
          <p:cNvPicPr preferRelativeResize="0"/>
          <p:nvPr/>
        </p:nvPicPr>
        <p:blipFill rotWithShape="1">
          <a:blip r:embed="rId5">
            <a:alphaModFix/>
          </a:blip>
          <a:srcRect/>
          <a:stretch/>
        </p:blipFill>
        <p:spPr>
          <a:xfrm>
            <a:off x="7111088" y="1181100"/>
            <a:ext cx="4409400" cy="29479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5ab5be6871_0_7"/>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5</a:t>
            </a:fld>
            <a:endParaRPr/>
          </a:p>
        </p:txBody>
      </p:sp>
      <p:sp>
        <p:nvSpPr>
          <p:cNvPr id="121" name="Google Shape;121;g5ab5be6871_0_7"/>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Proposals &amp; Goals</a:t>
            </a:r>
            <a:endParaRPr/>
          </a:p>
        </p:txBody>
      </p:sp>
      <p:sp>
        <p:nvSpPr>
          <p:cNvPr id="122" name="Google Shape;122;g5ab5be6871_0_7"/>
          <p:cNvSpPr txBox="1"/>
          <p:nvPr/>
        </p:nvSpPr>
        <p:spPr>
          <a:xfrm>
            <a:off x="1455775" y="1908222"/>
            <a:ext cx="9279000" cy="3111600"/>
          </a:xfrm>
          <a:prstGeom prst="rect">
            <a:avLst/>
          </a:prstGeom>
          <a:noFill/>
          <a:ln>
            <a:noFill/>
          </a:ln>
        </p:spPr>
        <p:txBody>
          <a:bodyPr spcFirstLastPara="1" wrap="square" lIns="91425" tIns="91425" rIns="91425" bIns="91425" anchor="t" anchorCtr="0">
            <a:noAutofit/>
          </a:bodyPr>
          <a:lstStyle/>
          <a:p>
            <a:pPr marL="457200" marR="0" lvl="0" indent="-381000" algn="just" rtl="0">
              <a:lnSpc>
                <a:spcPct val="100000"/>
              </a:lnSpc>
              <a:spcBef>
                <a:spcPts val="0"/>
              </a:spcBef>
              <a:spcAft>
                <a:spcPts val="0"/>
              </a:spcAft>
              <a:buClr>
                <a:schemeClr val="dk1"/>
              </a:buClr>
              <a:buSzPts val="2400"/>
              <a:buFont typeface="Arial"/>
              <a:buChar char="-"/>
            </a:pPr>
            <a:r>
              <a:rPr lang="en-US" sz="2400" b="1" i="0" u="none" strike="noStrike" cap="none" dirty="0">
                <a:solidFill>
                  <a:schemeClr val="dk1"/>
                </a:solidFill>
                <a:latin typeface="Arial"/>
                <a:ea typeface="Arial"/>
                <a:cs typeface="Arial"/>
                <a:sym typeface="Arial"/>
              </a:rPr>
              <a:t>To explore the trends of climate change in some cities in the United States by visualizing weather data over the past few decades. </a:t>
            </a:r>
            <a:endParaRPr sz="2400" b="1"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dirty="0">
              <a:solidFill>
                <a:schemeClr val="dk1"/>
              </a:solidFill>
            </a:endParaRPr>
          </a:p>
          <a:p>
            <a:pPr marL="457200" marR="0" lvl="0" indent="-381000" algn="just" rtl="0">
              <a:lnSpc>
                <a:spcPct val="100000"/>
              </a:lnSpc>
              <a:spcBef>
                <a:spcPts val="0"/>
              </a:spcBef>
              <a:spcAft>
                <a:spcPts val="0"/>
              </a:spcAft>
              <a:buClr>
                <a:schemeClr val="dk1"/>
              </a:buClr>
              <a:buSzPts val="2400"/>
              <a:buFont typeface="Arial"/>
              <a:buChar char="-"/>
            </a:pPr>
            <a:r>
              <a:rPr lang="en-US" sz="2400" b="1" i="0" u="none" strike="noStrike" cap="none" dirty="0">
                <a:solidFill>
                  <a:schemeClr val="dk1"/>
                </a:solidFill>
                <a:latin typeface="Arial"/>
                <a:ea typeface="Arial"/>
                <a:cs typeface="Arial"/>
                <a:sym typeface="Arial"/>
              </a:rPr>
              <a:t>To study the relationship between the geographical position and climatic correlation.</a:t>
            </a:r>
          </a:p>
          <a:p>
            <a:pPr marL="457200" marR="0" lvl="0" indent="-381000" algn="just" rtl="0">
              <a:lnSpc>
                <a:spcPct val="100000"/>
              </a:lnSpc>
              <a:spcBef>
                <a:spcPts val="0"/>
              </a:spcBef>
              <a:spcAft>
                <a:spcPts val="0"/>
              </a:spcAft>
              <a:buClr>
                <a:schemeClr val="dk1"/>
              </a:buClr>
              <a:buSzPts val="2400"/>
              <a:buFont typeface="Arial"/>
              <a:buChar char="-"/>
            </a:pPr>
            <a:endParaRPr lang="en-US" sz="2400" b="1" i="0" u="none" strike="noStrike" cap="none" dirty="0">
              <a:solidFill>
                <a:schemeClr val="dk1"/>
              </a:solidFill>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n-US" sz="2400" b="1" dirty="0">
                <a:solidFill>
                  <a:schemeClr val="dk1"/>
                </a:solidFill>
              </a:rPr>
              <a:t>Take a deep-dive into San Diego’s weather.</a:t>
            </a:r>
            <a:endParaRPr sz="2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2661775" y="1775850"/>
            <a:ext cx="7996800" cy="788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Font typeface="Arial"/>
              <a:buNone/>
            </a:pPr>
            <a:r>
              <a:rPr lang="en-US" sz="3600" dirty="0"/>
              <a:t>Data Collection and Preprocessing</a:t>
            </a:r>
            <a:endParaRPr sz="3600" dirty="0"/>
          </a:p>
        </p:txBody>
      </p:sp>
      <p:sp>
        <p:nvSpPr>
          <p:cNvPr id="128" name="Google Shape;128;p5"/>
          <p:cNvSpPr/>
          <p:nvPr/>
        </p:nvSpPr>
        <p:spPr>
          <a:xfrm>
            <a:off x="1496982" y="1987531"/>
            <a:ext cx="744465" cy="647285"/>
          </a:xfrm>
          <a:prstGeom prst="rect">
            <a:avLst/>
          </a:prstGeom>
        </p:spPr>
        <p:txBody>
          <a:bodyPr>
            <a:prstTxWarp prst="textPlain">
              <a:avLst/>
            </a:prstTxWarp>
          </a:bodyPr>
          <a:lstStyle/>
          <a:p>
            <a:pPr lvl="0" algn="l"/>
            <a:r>
              <a:rPr b="0" i="0">
                <a:ln>
                  <a:noFill/>
                </a:ln>
                <a:solidFill>
                  <a:schemeClr val="accent1"/>
                </a:solidFill>
                <a:latin typeface="Impact"/>
              </a:rPr>
              <a:t>/02</a:t>
            </a:r>
          </a:p>
        </p:txBody>
      </p:sp>
      <p:sp>
        <p:nvSpPr>
          <p:cNvPr id="129" name="Google Shape;129;p5"/>
          <p:cNvSpPr/>
          <p:nvPr/>
        </p:nvSpPr>
        <p:spPr>
          <a:xfrm>
            <a:off x="1208672" y="1550182"/>
            <a:ext cx="1326994" cy="1521984"/>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5ab0f4df4d_0_61"/>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7</a:t>
            </a:fld>
            <a:endParaRPr/>
          </a:p>
        </p:txBody>
      </p:sp>
      <p:sp>
        <p:nvSpPr>
          <p:cNvPr id="135" name="Google Shape;135;g5ab0f4df4d_0_61"/>
          <p:cNvSpPr txBox="1"/>
          <p:nvPr/>
        </p:nvSpPr>
        <p:spPr>
          <a:xfrm>
            <a:off x="841475" y="1324375"/>
            <a:ext cx="10322100" cy="488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p:txBody>
      </p:sp>
      <p:sp>
        <p:nvSpPr>
          <p:cNvPr id="136" name="Google Shape;136;g5ab0f4df4d_0_61"/>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Weather Underground        </a:t>
            </a:r>
            <a:endParaRPr sz="1000"/>
          </a:p>
        </p:txBody>
      </p:sp>
      <p:pic>
        <p:nvPicPr>
          <p:cNvPr id="137" name="Google Shape;137;g5ab0f4df4d_0_61"/>
          <p:cNvPicPr preferRelativeResize="0"/>
          <p:nvPr/>
        </p:nvPicPr>
        <p:blipFill rotWithShape="1">
          <a:blip r:embed="rId3">
            <a:alphaModFix/>
          </a:blip>
          <a:srcRect/>
          <a:stretch/>
        </p:blipFill>
        <p:spPr>
          <a:xfrm>
            <a:off x="946250" y="1130300"/>
            <a:ext cx="9646499" cy="5564274"/>
          </a:xfrm>
          <a:prstGeom prst="rect">
            <a:avLst/>
          </a:prstGeom>
          <a:noFill/>
          <a:ln>
            <a:noFill/>
          </a:ln>
        </p:spPr>
      </p:pic>
      <p:sp>
        <p:nvSpPr>
          <p:cNvPr id="138" name="Google Shape;138;g5ab0f4df4d_0_61"/>
          <p:cNvSpPr txBox="1"/>
          <p:nvPr/>
        </p:nvSpPr>
        <p:spPr>
          <a:xfrm>
            <a:off x="8503425" y="4126100"/>
            <a:ext cx="2910000" cy="78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Arial"/>
                <a:ea typeface="Arial"/>
                <a:cs typeface="Arial"/>
                <a:sym typeface="Arial"/>
              </a:rPr>
              <a:t>A sensor network </a:t>
            </a:r>
            <a:r>
              <a:rPr lang="en-US" sz="1800" b="1" dirty="0"/>
              <a:t>for</a:t>
            </a:r>
            <a:r>
              <a:rPr lang="en-US" sz="1800" b="1" i="0" u="none" strike="noStrike" cap="none" dirty="0">
                <a:solidFill>
                  <a:srgbClr val="000000"/>
                </a:solidFill>
                <a:latin typeface="Arial"/>
                <a:ea typeface="Arial"/>
                <a:cs typeface="Arial"/>
                <a:sym typeface="Arial"/>
              </a:rPr>
              <a:t> weather information </a:t>
            </a:r>
            <a:endParaRPr sz="1800" b="1" i="0" u="none" strike="noStrike" cap="none" dirty="0">
              <a:solidFill>
                <a:srgbClr val="000000"/>
              </a:solidFill>
              <a:latin typeface="Arial"/>
              <a:ea typeface="Arial"/>
              <a:cs typeface="Arial"/>
              <a:sym typeface="Arial"/>
            </a:endParaRPr>
          </a:p>
        </p:txBody>
      </p:sp>
      <p:sp>
        <p:nvSpPr>
          <p:cNvPr id="139" name="Google Shape;139;g5ab0f4df4d_0_61"/>
          <p:cNvSpPr txBox="1"/>
          <p:nvPr/>
        </p:nvSpPr>
        <p:spPr>
          <a:xfrm>
            <a:off x="4774575" y="659125"/>
            <a:ext cx="1099500" cy="5436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1000"/>
              <a:buFont typeface="Arial"/>
              <a:buNone/>
            </a:pPr>
            <a:endParaRPr sz="1200" b="1" i="0" u="none" strike="noStrike" cap="none" dirty="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5ad55c11e8_0_117"/>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dirty="0"/>
              <a:t>Data - City Code Reference</a:t>
            </a:r>
            <a:endParaRPr dirty="0"/>
          </a:p>
        </p:txBody>
      </p:sp>
      <p:sp>
        <p:nvSpPr>
          <p:cNvPr id="347" name="Google Shape;347;g5ad55c11e8_0_117"/>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8</a:t>
            </a:fld>
            <a:endParaRPr/>
          </a:p>
        </p:txBody>
      </p:sp>
      <p:pic>
        <p:nvPicPr>
          <p:cNvPr id="348" name="Google Shape;348;g5ad55c11e8_0_117"/>
          <p:cNvPicPr preferRelativeResize="0"/>
          <p:nvPr/>
        </p:nvPicPr>
        <p:blipFill>
          <a:blip r:embed="rId3">
            <a:alphaModFix/>
          </a:blip>
          <a:stretch>
            <a:fillRect/>
          </a:stretch>
        </p:blipFill>
        <p:spPr>
          <a:xfrm>
            <a:off x="676275" y="1296826"/>
            <a:ext cx="10839450" cy="4038600"/>
          </a:xfrm>
          <a:prstGeom prst="rect">
            <a:avLst/>
          </a:prstGeom>
          <a:noFill/>
          <a:ln>
            <a:noFill/>
          </a:ln>
        </p:spPr>
      </p:pic>
      <p:sp>
        <p:nvSpPr>
          <p:cNvPr id="349" name="Google Shape;349;g5ad55c11e8_0_117"/>
          <p:cNvSpPr txBox="1"/>
          <p:nvPr/>
        </p:nvSpPr>
        <p:spPr>
          <a:xfrm>
            <a:off x="676275" y="6074125"/>
            <a:ext cx="694500" cy="33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9668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5ab5be6871_0_24"/>
          <p:cNvSpPr txBox="1">
            <a:spLocks noGrp="1"/>
          </p:cNvSpPr>
          <p:nvPr>
            <p:ph type="title"/>
          </p:nvPr>
        </p:nvSpPr>
        <p:spPr>
          <a:xfrm>
            <a:off x="670649"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dirty="0"/>
              <a:t>The Distribution of Selected Cities</a:t>
            </a:r>
            <a:endParaRPr dirty="0"/>
          </a:p>
        </p:txBody>
      </p:sp>
      <p:sp>
        <p:nvSpPr>
          <p:cNvPr id="185" name="Google Shape;185;g5ab5be6871_0_24"/>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9</a:t>
            </a:fld>
            <a:endParaRPr/>
          </a:p>
        </p:txBody>
      </p:sp>
      <p:pic>
        <p:nvPicPr>
          <p:cNvPr id="186" name="Google Shape;186;g5ab5be6871_0_24"/>
          <p:cNvPicPr preferRelativeResize="0"/>
          <p:nvPr/>
        </p:nvPicPr>
        <p:blipFill rotWithShape="1">
          <a:blip r:embed="rId3">
            <a:alphaModFix/>
          </a:blip>
          <a:srcRect l="12093" t="35979" r="9885" b="34697"/>
          <a:stretch/>
        </p:blipFill>
        <p:spPr>
          <a:xfrm>
            <a:off x="640080" y="1130300"/>
            <a:ext cx="10972799" cy="5486403"/>
          </a:xfrm>
          <a:prstGeom prst="rect">
            <a:avLst/>
          </a:prstGeom>
          <a:noFill/>
          <a:ln>
            <a:noFill/>
          </a:ln>
        </p:spPr>
      </p:pic>
    </p:spTree>
  </p:cSld>
  <p:clrMapOvr>
    <a:masterClrMapping/>
  </p:clrMapOvr>
</p:sld>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129F77"/>
      </a:accent1>
      <a:accent2>
        <a:srgbClr val="28CA96"/>
      </a:accent2>
      <a:accent3>
        <a:srgbClr val="0ECCC7"/>
      </a:accent3>
      <a:accent4>
        <a:srgbClr val="858383"/>
      </a:accent4>
      <a:accent5>
        <a:srgbClr val="595959"/>
      </a:accent5>
      <a:accent6>
        <a:srgbClr val="3F3F3F"/>
      </a:accent6>
      <a:hlink>
        <a:srgbClr val="4276AA"/>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主题5">
  <a:themeElements>
    <a:clrScheme name="房利美">
      <a:dk1>
        <a:srgbClr val="000000"/>
      </a:dk1>
      <a:lt1>
        <a:srgbClr val="FFFFFF"/>
      </a:lt1>
      <a:dk2>
        <a:srgbClr val="768394"/>
      </a:dk2>
      <a:lt2>
        <a:srgbClr val="F0F0F0"/>
      </a:lt2>
      <a:accent1>
        <a:srgbClr val="129F77"/>
      </a:accent1>
      <a:accent2>
        <a:srgbClr val="28CA96"/>
      </a:accent2>
      <a:accent3>
        <a:srgbClr val="0ECCC7"/>
      </a:accent3>
      <a:accent4>
        <a:srgbClr val="858383"/>
      </a:accent4>
      <a:accent5>
        <a:srgbClr val="595959"/>
      </a:accent5>
      <a:accent6>
        <a:srgbClr val="3F3F3F"/>
      </a:accent6>
      <a:hlink>
        <a:srgbClr val="4276AA"/>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531</TotalTime>
  <Words>1326</Words>
  <Application>Microsoft Macintosh PowerPoint</Application>
  <PresentationFormat>Widescreen</PresentationFormat>
  <Paragraphs>161</Paragraphs>
  <Slides>27</Slides>
  <Notes>27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27</vt:i4>
      </vt:variant>
    </vt:vector>
  </HeadingPairs>
  <TitlesOfParts>
    <vt:vector size="32" baseType="lpstr">
      <vt:lpstr>Arial</vt:lpstr>
      <vt:lpstr>Calibri</vt:lpstr>
      <vt:lpstr>Impact</vt:lpstr>
      <vt:lpstr>主题5</vt:lpstr>
      <vt:lpstr>主题5</vt:lpstr>
      <vt:lpstr>Climate Study for the United States </vt:lpstr>
      <vt:lpstr>PowerPoint Presentation</vt:lpstr>
      <vt:lpstr>Introduction</vt:lpstr>
      <vt:lpstr>Climate Change in Recent Years</vt:lpstr>
      <vt:lpstr>Proposals &amp; Goals</vt:lpstr>
      <vt:lpstr>Data Collection and Preprocessing</vt:lpstr>
      <vt:lpstr>Weather Underground        </vt:lpstr>
      <vt:lpstr>Data - City Code Reference</vt:lpstr>
      <vt:lpstr>The Distribution of Selected Cities</vt:lpstr>
      <vt:lpstr>Data Summary</vt:lpstr>
      <vt:lpstr>Data Selected</vt:lpstr>
      <vt:lpstr>Data Cleaning </vt:lpstr>
      <vt:lpstr>Comparison between West and East Coast</vt:lpstr>
      <vt:lpstr>Average Temperature Comparison -- Year wise </vt:lpstr>
      <vt:lpstr>Average Temperature Correlation</vt:lpstr>
      <vt:lpstr>Average Precipitation Comparison -- Year wise (West Coast) </vt:lpstr>
      <vt:lpstr>Average Precipitation Comparison -- Year wise (East Coast)</vt:lpstr>
      <vt:lpstr>Average Precipitation Correlation</vt:lpstr>
      <vt:lpstr>Conclusions</vt:lpstr>
      <vt:lpstr>Data Visualization for San Diego</vt:lpstr>
      <vt:lpstr>Weather of San Diego </vt:lpstr>
      <vt:lpstr>Average Temperature of San Diego (1990 - 2018)</vt:lpstr>
      <vt:lpstr>Average Precipitation in San Diego (1990 - 2018)</vt:lpstr>
      <vt:lpstr>Conclusions</vt:lpstr>
      <vt:lpstr>Evaluations and Applications</vt:lpstr>
      <vt:lpstr>Evaluations and Applications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in the United States</dc:title>
  <dc:creator>一帆 罗</dc:creator>
  <cp:lastModifiedBy>Aman Goyal</cp:lastModifiedBy>
  <cp:revision>22</cp:revision>
  <dcterms:created xsi:type="dcterms:W3CDTF">2019-05-18T20:52:46Z</dcterms:created>
  <dcterms:modified xsi:type="dcterms:W3CDTF">2019-06-04T19:45:44Z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